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Command 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Quiet room</c:v>
                </c:pt>
                <c:pt idx="1">
                  <c:v>TV on</c:v>
                </c:pt>
                <c:pt idx="2">
                  <c:v>Kitchen</c:v>
                </c:pt>
                <c:pt idx="3">
                  <c:v>Outdoor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92</c:v>
                </c:pt>
                <c:pt idx="2">
                  <c:v>90</c:v>
                </c:pt>
                <c:pt idx="3">
                  <c:v>85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949660" y="1026795"/>
            <a:ext cx="133607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 flipV="1">
            <a:off x="9285734" y="730758"/>
            <a:ext cx="296037" cy="296037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581771" y="730758"/>
            <a:ext cx="133456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7" name="Oval 6"/>
          <p:cNvSpPr/>
          <p:nvPr/>
        </p:nvSpPr>
        <p:spPr>
          <a:xfrm>
            <a:off x="10873477" y="68789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06798" y="983933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8037099" y="1520190"/>
            <a:ext cx="171676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753866" y="1520190"/>
            <a:ext cx="296037" cy="296037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049903" y="1816227"/>
            <a:ext cx="126427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2" name="Oval 11"/>
          <p:cNvSpPr/>
          <p:nvPr/>
        </p:nvSpPr>
        <p:spPr>
          <a:xfrm>
            <a:off x="11271320" y="1773364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994237" y="147732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487780" y="2013585"/>
            <a:ext cx="52313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010911" y="1717548"/>
            <a:ext cx="296037" cy="296037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306948" y="1717548"/>
            <a:ext cx="70136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9965446" y="167468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44918" y="1970723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488160" y="2506980"/>
            <a:ext cx="52976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017923" y="2210943"/>
            <a:ext cx="296037" cy="296037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313960" y="2210943"/>
            <a:ext cx="53765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2" name="Oval 21"/>
          <p:cNvSpPr/>
          <p:nvPr/>
        </p:nvSpPr>
        <p:spPr>
          <a:xfrm>
            <a:off x="9808753" y="2168081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45297" y="246411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8542324" y="3000375"/>
            <a:ext cx="67639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9218718" y="3000375"/>
            <a:ext cx="296037" cy="296037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514755" y="3296412"/>
            <a:ext cx="111113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7" name="Oval 26"/>
          <p:cNvSpPr/>
          <p:nvPr/>
        </p:nvSpPr>
        <p:spPr>
          <a:xfrm>
            <a:off x="10583027" y="325355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99461" y="2957512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8097688" y="3493770"/>
            <a:ext cx="82438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8922075" y="3493770"/>
            <a:ext cx="296037" cy="296037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218112" y="3789807"/>
            <a:ext cx="104339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2" name="Oval 31"/>
          <p:cNvSpPr/>
          <p:nvPr/>
        </p:nvSpPr>
        <p:spPr>
          <a:xfrm>
            <a:off x="10218647" y="3746944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054825" y="345090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8377069" y="3987165"/>
            <a:ext cx="68922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5" name="Connector 34"/>
          <p:cNvCxnSpPr/>
          <p:nvPr/>
        </p:nvCxnSpPr>
        <p:spPr>
          <a:xfrm flipV="1">
            <a:off x="9066296" y="3691128"/>
            <a:ext cx="296037" cy="296037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362333" y="3691128"/>
            <a:ext cx="94380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7" name="Oval 36"/>
          <p:cNvSpPr/>
          <p:nvPr/>
        </p:nvSpPr>
        <p:spPr>
          <a:xfrm>
            <a:off x="10263272" y="364826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334207" y="394430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8031701" y="4480560"/>
            <a:ext cx="147142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9503128" y="4480560"/>
            <a:ext cx="296037" cy="296037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799165" y="4776597"/>
            <a:ext cx="72144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2" name="Oval 41"/>
          <p:cNvSpPr/>
          <p:nvPr/>
        </p:nvSpPr>
        <p:spPr>
          <a:xfrm>
            <a:off x="10477751" y="4733734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988839" y="443769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8602403" y="4973955"/>
            <a:ext cx="85744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9459851" y="4973955"/>
            <a:ext cx="296037" cy="296037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755888" y="5269992"/>
            <a:ext cx="132347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7" name="Oval 46"/>
          <p:cNvSpPr/>
          <p:nvPr/>
        </p:nvSpPr>
        <p:spPr>
          <a:xfrm>
            <a:off x="11036495" y="522713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559541" y="493109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8971864" y="2445969"/>
            <a:ext cx="1108812" cy="110881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193627" y="2667732"/>
            <a:ext cx="665287" cy="665287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193627" y="231261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193627" y="3554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415389" y="231261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415389" y="3554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637151" y="231261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637151" y="3554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858913" y="231261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58913" y="3554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9" name="Connector 58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60" name="TextBox 59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 spc="250">
                <a:solidFill>
                  <a:schemeClr val="tx1"/>
                </a:solidFill>
                <a:latin typeface="+mn-lt"/>
              </a:rPr>
              <a:t>FINAL YEAR PROJECT · B.TECH ELECTRONICS ENGINEERING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Electronics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250" b="1" i="0" spc="50">
                <a:solidFill>
                  <a:schemeClr val="tx1"/>
                </a:solidFill>
                <a:latin typeface="+mj-lt"/>
              </a:rPr>
              <a:t>VOICE-CONTROLLED HOME AUTOMATION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Switch lights and fans with your voice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26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Controlling home appliances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53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families and elderly users we surveyed still rely on paper or spreadsheets for controlling home appliances.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Controlling home appliances matters to families and elderly users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voice-controlled home automation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controlling home appliances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families and elderly users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2624138" cy="3810000"/>
          </a:xfrm>
          <a:prstGeom prst="roundRect">
            <a:avLst>
              <a:gd name="adj" fmla="val 79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ESP8266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 relay board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67088" y="1870710"/>
            <a:ext cx="2624138" cy="3810000"/>
          </a:xfrm>
          <a:prstGeom prst="roundRect">
            <a:avLst>
              <a:gd name="adj" fmla="val 79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3713798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Voice assistant API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Speech commands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00775" y="1870710"/>
            <a:ext cx="2624138" cy="3810000"/>
          </a:xfrm>
          <a:prstGeom prst="roundRect">
            <a:avLst>
              <a:gd name="adj" fmla="val 79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6547485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Node-RED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Automation flows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34462" y="1870710"/>
            <a:ext cx="2624138" cy="3810000"/>
          </a:xfrm>
          <a:prstGeom prst="roundRect">
            <a:avLst>
              <a:gd name="adj" fmla="val 79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381172" y="2217420"/>
            <a:ext cx="373380" cy="3733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Manual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commands recognised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95%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commands recognised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Voice-Controlled Home Automation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families and elderly users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Dept. of Electronics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 spc="5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71">
  <a:themeElements>
    <a:clrScheme name="Morphiq college-171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college-171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Voice-Controlled Home Automation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