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Waiting time (min)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Before</c:v>
                </c:pt>
                <c:pt idx="1">
                  <c:v>Week 1</c:v>
                </c:pt>
                <c:pt idx="2">
                  <c:v>Week 2</c:v>
                </c:pt>
                <c:pt idx="3">
                  <c:v>Week 3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74</c:v>
                </c:pt>
                <c:pt idx="1">
                  <c:v>48</c:v>
                </c:pt>
                <c:pt idx="2">
                  <c:v>35</c:v>
                </c:pt>
                <c:pt idx="3">
                  <c:v>29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HOSPITAL APPOINTMENT BOOKING SYSTEM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HOSPITAL APPOINTMENT BOOKING SYSTEM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HOSPITAL APPOINTMENT BOOKING SYSTEM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HOSPITAL APPOINTMENT BOOKING SYSTEM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5238750"/>
            <a:ext cx="12192000" cy="161925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 flipH="1">
            <a:off x="6298406" y="6048375"/>
            <a:ext cx="202406" cy="350578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6" name="Connector 5"/>
          <p:cNvCxnSpPr/>
          <p:nvPr/>
        </p:nvCxnSpPr>
        <p:spPr>
          <a:xfrm flipH="1">
            <a:off x="5893594" y="6398953"/>
            <a:ext cx="404812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7" name="Connector 6"/>
          <p:cNvCxnSpPr/>
          <p:nvPr/>
        </p:nvCxnSpPr>
        <p:spPr>
          <a:xfrm flipH="1" flipV="1">
            <a:off x="5691188" y="6048375"/>
            <a:ext cx="202406" cy="350578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8" name="Connector 7"/>
          <p:cNvCxnSpPr/>
          <p:nvPr/>
        </p:nvCxnSpPr>
        <p:spPr>
          <a:xfrm flipV="1">
            <a:off x="5691188" y="5697797"/>
            <a:ext cx="202406" cy="350578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5893594" y="5697797"/>
            <a:ext cx="404812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6298406" y="5697797"/>
            <a:ext cx="202406" cy="350578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6500812" y="6048375"/>
            <a:ext cx="291466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>
            <a:off x="5747861" y="6398953"/>
            <a:ext cx="145733" cy="252416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5747861" y="5445381"/>
            <a:ext cx="145733" cy="252416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6395561" y="5943124"/>
            <a:ext cx="210502" cy="2105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193155" y="6293702"/>
            <a:ext cx="210502" cy="21050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788342" y="6293702"/>
            <a:ext cx="210502" cy="21050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585936" y="5943124"/>
            <a:ext cx="210502" cy="21050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5788342" y="5592546"/>
            <a:ext cx="210502" cy="2105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193155" y="5592546"/>
            <a:ext cx="210502" cy="21050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719411" y="5975509"/>
            <a:ext cx="145732" cy="14573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5674995" y="6578503"/>
            <a:ext cx="145732" cy="14573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5674995" y="5372515"/>
            <a:ext cx="145732" cy="14573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81000" y="381000"/>
            <a:ext cx="11430000" cy="4476750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905000" y="952500"/>
            <a:ext cx="838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FINAL YEAR PROJECT · B.TECH COMPUTER SCIENCE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715000" y="3505200"/>
            <a:ext cx="7620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905000" y="4286250"/>
            <a:ext cx="8382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Aarav Sharma · Diya Patel   ·   Prof. R. K. Mehta   ·   Computer Science, 2025–26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1285875"/>
            <a:ext cx="9334500" cy="20955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300" b="1" i="0">
                <a:solidFill>
                  <a:schemeClr val="tx1"/>
                </a:solidFill>
                <a:latin typeface="+mj-lt"/>
              </a:rPr>
              <a:t>Hospital Appointment Booking System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3657600"/>
            <a:ext cx="7620000" cy="57150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Online OPD booking with token tracking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CONTENTS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1657350"/>
            <a:ext cx="35560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18000" y="1657350"/>
            <a:ext cx="35560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5466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466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Literature &amp; Gap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8102600" y="1657350"/>
            <a:ext cx="35560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3312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312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Proposed System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33400" y="3981450"/>
            <a:ext cx="35560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51816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Implementation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4318000" y="3981450"/>
            <a:ext cx="35560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17" name="TextBox 16"/>
          <p:cNvSpPr txBox="1"/>
          <p:nvPr/>
        </p:nvSpPr>
        <p:spPr>
          <a:xfrm>
            <a:off x="4546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46600" y="51816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Results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102600" y="3981450"/>
            <a:ext cx="35560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20" name="TextBox 19"/>
          <p:cNvSpPr txBox="1"/>
          <p:nvPr/>
        </p:nvSpPr>
        <p:spPr>
          <a:xfrm>
            <a:off x="8331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31200" y="51816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Conclusion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3400" y="533400"/>
            <a:ext cx="95250" cy="579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04900" y="914400"/>
            <a:ext cx="8778240" cy="4267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450" b="1" i="0">
                <a:solidFill>
                  <a:schemeClr val="tx1"/>
                </a:solidFill>
                <a:latin typeface="+mj-lt"/>
              </a:rPr>
              <a:t>Outpatient appointment booking is still handled manually in most places — slow, error-prone and hard to track.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4900" y="54673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this project matters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BACKGROUND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7764780" y="1657350"/>
            <a:ext cx="389382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CONTEXT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Most patients and hospital staff we surveyed still rely on paper or spreadsheets for outpatient appointment booking.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Outpatient appointment booking matters to patients and hospital staff every day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Current methods are manual, slow and hard to scale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Affordable technology now makes automation practical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This project builds hospital appointment booking system as a working prototype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THE GAP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1870710"/>
            <a:ext cx="35306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Manual 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Outpatient appointment booking takes hours of repetitive effort.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30700" y="1870710"/>
            <a:ext cx="35306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43307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307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Errors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307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Mistakes creep in and are hard to trace.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128000" y="1870710"/>
            <a:ext cx="35306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81280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280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 insight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280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Patients and hospital staff lack data to make decisions.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Problem statement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WHAT WE SET OUT TO DO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Automate the core steps of outpatient appointment booking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Give patients and hospital staff a simple, mobile-friendly interface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Store data securely and generate reports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Evaluate the system against the existing process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EXISTING WORK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Rule-based automation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Not adaptive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Mobile data collection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analytics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Commercial tools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Full-featured suites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Costly and complex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HOW IT WORKS</a:t>
            </a:r>
          </a:p>
        </p:txBody>
      </p:sp>
      <p:sp>
        <p:nvSpPr>
          <p:cNvPr id="4" name="Oval 3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Input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Data captured from users or sensors</a:t>
            </a:r>
          </a:p>
        </p:txBody>
      </p:sp>
      <p:sp>
        <p:nvSpPr>
          <p:cNvPr id="9" name="Oval 8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Core logic validates and analyses</a:t>
            </a:r>
          </a:p>
        </p:txBody>
      </p:sp>
      <p:sp>
        <p:nvSpPr>
          <p:cNvPr id="14" name="Oval 13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Store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Secure database and backups</a:t>
            </a:r>
          </a:p>
        </p:txBody>
      </p:sp>
      <p:sp>
        <p:nvSpPr>
          <p:cNvPr id="19" name="Oval 18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Output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Dashboard, alerts and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DESIGN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Block diagram / flowchart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Every module talks through one simple, testable interface.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The system is built in layers: an input layer, a processing service, a database and a dashboard. Each layer can be tested independently, which keeps hospital appointment booking system simple to maintain and extend.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Block diagram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METHODOLOGY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3513582"/>
            <a:ext cx="111252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5334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1837182"/>
            <a:ext cx="199644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Jul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256282"/>
            <a:ext cx="19964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2561082"/>
            <a:ext cx="199644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9" name="Oval 8"/>
          <p:cNvSpPr/>
          <p:nvPr/>
        </p:nvSpPr>
        <p:spPr>
          <a:xfrm>
            <a:off x="2758440" y="3408807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758440" y="3799332"/>
            <a:ext cx="199644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Aug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58440" y="4218432"/>
            <a:ext cx="19964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58440" y="4523232"/>
            <a:ext cx="199644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40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3" name="Oval 12"/>
          <p:cNvSpPr/>
          <p:nvPr/>
        </p:nvSpPr>
        <p:spPr>
          <a:xfrm>
            <a:off x="4983480" y="3408807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983480" y="1837182"/>
            <a:ext cx="199644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Sep–Oct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83480" y="2256282"/>
            <a:ext cx="19964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83480" y="2561082"/>
            <a:ext cx="199644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7" name="Oval 16"/>
          <p:cNvSpPr/>
          <p:nvPr/>
        </p:nvSpPr>
        <p:spPr>
          <a:xfrm>
            <a:off x="7208520" y="3408807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208520" y="3799332"/>
            <a:ext cx="199644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Nov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08520" y="4218432"/>
            <a:ext cx="19964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08520" y="4523232"/>
            <a:ext cx="199644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21" name="Oval 20"/>
          <p:cNvSpPr/>
          <p:nvPr/>
        </p:nvSpPr>
        <p:spPr>
          <a:xfrm>
            <a:off x="943356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433560" y="1837182"/>
            <a:ext cx="199644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Dec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33560" y="2256282"/>
            <a:ext cx="19964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433560" y="2561082"/>
            <a:ext cx="199644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BUILD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Main dashboard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Overview of live data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Data entry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Simple forms with validation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Reports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Exportable summaries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Implementation snapshots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EVALUATION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2024" y="1752600"/>
            <a:ext cx="3846576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2"/>
                </a:solidFill>
                <a:latin typeface="+mj-lt"/>
              </a:rPr>
              <a:t>60%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12024" y="2800350"/>
            <a:ext cx="3846576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shorter waiting time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812024" y="3467100"/>
            <a:ext cx="3846576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7812024" y="3657600"/>
            <a:ext cx="3846576" cy="1943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prototype improved steadily over the evaluation period (sample data).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AT A GLANCE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657350"/>
            <a:ext cx="3556000" cy="36240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60%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shorter waiting time</a:t>
            </a:r>
          </a:p>
        </p:txBody>
      </p:sp>
      <p:sp>
        <p:nvSpPr>
          <p:cNvPr id="7" name="Rectangle 6"/>
          <p:cNvSpPr/>
          <p:nvPr/>
        </p:nvSpPr>
        <p:spPr>
          <a:xfrm>
            <a:off x="43180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100%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records digitised</a:t>
            </a:r>
          </a:p>
        </p:txBody>
      </p:sp>
      <p:sp>
        <p:nvSpPr>
          <p:cNvPr id="10" name="Rectangle 9"/>
          <p:cNvSpPr/>
          <p:nvPr/>
        </p:nvSpPr>
        <p:spPr>
          <a:xfrm>
            <a:off x="81026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&lt; 1 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average response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452872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Figures from our test setup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outcomes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SUMMARY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Hospital Appointment Booking System meets its main objectives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Automation saves time and reduces errors for patients and hospital staff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The design is simple to extend and maintain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5943600"/>
            <a:ext cx="1112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Aarav Sharma · Diya Patel   ·   Dept. of Computer Science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1905000"/>
            <a:ext cx="99822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905250"/>
            <a:ext cx="73152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 and suggestions are welcome.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college-173">
  <a:themeElements>
    <a:clrScheme name="Morphiq college-173">
      <a:dk1>
        <a:srgbClr val="161616"/>
      </a:dk1>
      <a:lt1>
        <a:srgbClr val="F4F4F2"/>
      </a:lt1>
      <a:dk2>
        <a:srgbClr val="5D5D58"/>
      </a:dk2>
      <a:lt2>
        <a:srgbClr val="E6E6E1"/>
      </a:lt2>
      <a:accent1>
        <a:srgbClr val="9BCB2D"/>
      </a:accent1>
      <a:accent2>
        <a:srgbClr val="161616"/>
      </a:accent2>
      <a:accent3>
        <a:srgbClr val="6E6E68"/>
      </a:accent3>
      <a:accent4>
        <a:srgbClr val="FF6B35"/>
      </a:accent4>
      <a:accent5>
        <a:srgbClr val="E4EDCF"/>
      </a:accent5>
      <a:accent6>
        <a:srgbClr val="D0D0CF"/>
      </a:accent6>
      <a:hlink>
        <a:srgbClr val="9BCB2D"/>
      </a:hlink>
      <a:folHlink>
        <a:srgbClr val="161616"/>
      </a:folHlink>
    </a:clrScheme>
    <a:fontScheme name="Morphiq college-173">
      <a:majorFont>
        <a:latin typeface="Fraunces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Hospital Appointment Booking System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