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PM2.5 (µg/m³)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6 AM</c:v>
                </c:pt>
                <c:pt idx="1">
                  <c:v>10 AM</c:v>
                </c:pt>
                <c:pt idx="2">
                  <c:v>2 PM</c:v>
                </c:pt>
                <c:pt idx="3">
                  <c:v>6 PM</c:v>
                </c:pt>
                <c:pt idx="4">
                  <c:v>10 PM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</c:v>
                </c:pt>
                <c:pt idx="1">
                  <c:v>88</c:v>
                </c:pt>
                <c:pt idx="2">
                  <c:v>61</c:v>
                </c:pt>
                <c:pt idx="3">
                  <c:v>96</c:v>
                </c:pt>
                <c:pt idx="4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QUALITY MONITORING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QUALITY MONITORING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QUALITY MONITORING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QUALITY MONITORING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339840" y="0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252777" y="504690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9078651" y="504690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165714" y="1009381"/>
            <a:ext cx="866120" cy="947582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9078651" y="1514071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252777" y="2523451"/>
            <a:ext cx="866120" cy="947582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8165714" y="2018761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9078651" y="2523451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991588" y="2018761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6339840" y="3028142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8165714" y="3028142"/>
            <a:ext cx="866120" cy="947582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9991588" y="3028142"/>
            <a:ext cx="866120" cy="947582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7252777" y="4542213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8165714" y="4037522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9991588" y="4037522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6339840" y="5046903"/>
            <a:ext cx="866120" cy="947582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252777" y="5551593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8165714" y="5046903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9078651" y="5551593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 spc="250">
                <a:solidFill>
                  <a:schemeClr val="accent1"/>
                </a:solidFill>
                <a:latin typeface="+mn-lt"/>
              </a:rPr>
              <a:t>FINAL YEAR PROJECT · B.TECH ENVIRONMENTAL ENGINEERING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Environmental Engineering,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500" b="1" i="0">
                <a:solidFill>
                  <a:schemeClr val="tx1"/>
                </a:solidFill>
                <a:latin typeface="+mj-lt"/>
              </a:rPr>
              <a:t>Air Quality Monitoring Network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Low-cost sensors mapping pollution across a campus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857250" cy="660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660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5368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546350"/>
            <a:ext cx="857250" cy="660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546350"/>
            <a:ext cx="6400800" cy="660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1972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206750"/>
            <a:ext cx="857250" cy="660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206750"/>
            <a:ext cx="6400800" cy="660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38576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3867150"/>
            <a:ext cx="857250" cy="660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3867150"/>
            <a:ext cx="6400800" cy="660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5180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62000" y="4527550"/>
            <a:ext cx="857250" cy="660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14500" y="4527550"/>
            <a:ext cx="6400800" cy="660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14500" y="517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762000" y="5187950"/>
            <a:ext cx="857250" cy="660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14500" y="5187950"/>
            <a:ext cx="6400800" cy="660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714500" y="58388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7993380" y="1885950"/>
            <a:ext cx="3436620" cy="3848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02090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25050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88630" y="41757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Air quality can change block by block, but most cities have only a few monitors.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project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Kim et al.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Low-cost PM sensors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Drift without calibration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City AQ networks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Dense sensor grids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Proprietary platforms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Patel &amp; Joshi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LoRa-based nodes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 pilot only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762000" y="1885950"/>
            <a:ext cx="51625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Few official stations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Hourly, delayed data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local alerts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885950"/>
            <a:ext cx="51625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Dense low-cost node network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Minute-level live map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Threshold alerts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PMS5003 and CO₂ sensors in each node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Transmit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LoRa sends readings to a gateway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Calibrate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Correction model on the server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Visualise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Live map and alerts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762000" y="2076450"/>
            <a:ext cx="21907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95600" y="2076450"/>
            <a:ext cx="21907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194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29200" y="2076450"/>
            <a:ext cx="21907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530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054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62800" y="2076450"/>
            <a:ext cx="21907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866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90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296400" y="2076450"/>
            <a:ext cx="21907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202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726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726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0.91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57160" y="3028950"/>
            <a:ext cx="367284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correlation with the reference monitor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57160" y="3695700"/>
            <a:ext cx="367284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57160" y="3886200"/>
            <a:ext cx="3672840" cy="1485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Readings peak with morning and evening traffic, matching the reference station trend.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Low-cost nodes give useful, local air-quality data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Calibration is essential for accuracy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 live map raises awareness quickly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Aarav Sharma · Diya Patel   ·   Dept. of Environmental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03">
  <a:themeElements>
    <a:clrScheme name="Morphiq college-303">
      <a:dk1>
        <a:srgbClr val="161636"/>
      </a:dk1>
      <a:lt1>
        <a:srgbClr val="F6F6FB"/>
      </a:lt1>
      <a:dk2>
        <a:srgbClr val="56567A"/>
      </a:dk2>
      <a:lt2>
        <a:srgbClr val="E6E6F5"/>
      </a:lt2>
      <a:accent1>
        <a:srgbClr val="3D3DB4"/>
      </a:accent1>
      <a:accent2>
        <a:srgbClr val="E85D75"/>
      </a:accent2>
      <a:accent3>
        <a:srgbClr val="F6AE2D"/>
      </a:accent3>
      <a:accent4>
        <a:srgbClr val="27A69A"/>
      </a:accent4>
      <a:accent5>
        <a:srgbClr val="D5D5EE"/>
      </a:accent5>
      <a:accent6>
        <a:srgbClr val="D2D2DB"/>
      </a:accent6>
      <a:hlink>
        <a:srgbClr val="3D3DB4"/>
      </a:hlink>
      <a:folHlink>
        <a:srgbClr val="E85D75"/>
      </a:folHlink>
    </a:clrScheme>
    <a:fontScheme name="Morphiq college-303">
      <a:majorFont>
        <a:latin typeface="Libre Baskervill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Quality Monitoring Network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