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Accuracy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Good light</c:v>
                </c:pt>
                <c:pt idx="1">
                  <c:v>Low light</c:v>
                </c:pt>
                <c:pt idx="2">
                  <c:v>Side angle</c:v>
                </c:pt>
                <c:pt idx="3">
                  <c:v>With mask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97</c:v>
                </c:pt>
                <c:pt idx="1">
                  <c:v>91</c:v>
                </c:pt>
                <c:pt idx="2">
                  <c:v>88</c:v>
                </c:pt>
                <c:pt idx="3">
                  <c:v>82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FACE RECOGNITION ATTENDANCE SYSTEM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FACE RECOGNITION ATTENDANCE SYSTEM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FACE RECOGNITION ATTENDANCE SYSTEM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FACE RECOGNITION ATTENDANCE SYSTEM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314325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Gear 9 4"/>
          <p:cNvSpPr/>
          <p:nvPr/>
        </p:nvSpPr>
        <p:spPr>
          <a:xfrm>
            <a:off x="565785" y="1371600"/>
            <a:ext cx="1760220" cy="1760220"/>
          </a:xfrm>
          <a:prstGeom prst="gear9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199464" y="2005279"/>
            <a:ext cx="492862" cy="492862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Gear 6 6"/>
          <p:cNvSpPr/>
          <p:nvPr/>
        </p:nvSpPr>
        <p:spPr>
          <a:xfrm>
            <a:off x="1760220" y="3429000"/>
            <a:ext cx="1194435" cy="1194435"/>
          </a:xfrm>
          <a:prstGeom prst="gear6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190217" y="3858997"/>
            <a:ext cx="334442" cy="334442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Gear 6 8"/>
          <p:cNvSpPr/>
          <p:nvPr/>
        </p:nvSpPr>
        <p:spPr>
          <a:xfrm>
            <a:off x="1885950" y="548640"/>
            <a:ext cx="880110" cy="880110"/>
          </a:xfrm>
          <a:prstGeom prst="gear6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2202790" y="865480"/>
            <a:ext cx="246431" cy="2464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714750" y="1524000"/>
            <a:ext cx="7429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FINAL YEAR PROJECT · B.TECH COMPUTER SCIENCE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14750" y="58102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14750" y="60007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Aarav Sharma · Diya Patel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50000" y="58102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GUIDED BY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0000" y="60007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Prof. R. K. Mehta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85250" y="58102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DEPARTMENT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85250" y="60007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Computer Science, 2025–26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4750" y="1857375"/>
            <a:ext cx="7905750" cy="2476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200" b="1" i="0">
                <a:solidFill>
                  <a:schemeClr val="tx1"/>
                </a:solidFill>
                <a:latin typeface="+mj-lt"/>
              </a:rPr>
              <a:t>Face Recognition Attendance System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14750" y="4476750"/>
            <a:ext cx="66675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Contactless classroom attendance with deep learning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17335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62100" y="17335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562100" y="24352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09600" y="24447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62100" y="24447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Literature &amp; Gap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562100" y="31464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609600" y="31559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62100" y="31559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Proposed System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562100" y="38576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609600" y="38671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62100" y="38671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Implementation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562100" y="45688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7" name="TextBox 16"/>
          <p:cNvSpPr txBox="1"/>
          <p:nvPr/>
        </p:nvSpPr>
        <p:spPr>
          <a:xfrm>
            <a:off x="609600" y="45783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62100" y="45783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Results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562100" y="528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TextBox 19"/>
          <p:cNvSpPr txBox="1"/>
          <p:nvPr/>
        </p:nvSpPr>
        <p:spPr>
          <a:xfrm>
            <a:off x="609600" y="52895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62100" y="52895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Conclusion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62100" y="59912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3" name="Image placeholder (right-click &gt; Format Shape &gt; Picture fill)"/>
          <p:cNvSpPr/>
          <p:nvPr/>
        </p:nvSpPr>
        <p:spPr>
          <a:xfrm>
            <a:off x="8042148" y="1733550"/>
            <a:ext cx="3540252" cy="4152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Freeform 23"/>
          <p:cNvSpPr/>
          <p:nvPr/>
        </p:nvSpPr>
        <p:spPr>
          <a:xfrm>
            <a:off x="9202674" y="3596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0025634" y="3352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137398" y="41757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20002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476500"/>
            <a:ext cx="94488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6096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81100"/>
            <a:ext cx="9258300" cy="3733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A 60-student roll call can take 8–10 minutes of every lecture.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53911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55816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this project matters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Rectangle 5"/>
          <p:cNvSpPr/>
          <p:nvPr/>
        </p:nvSpPr>
        <p:spPr>
          <a:xfrm>
            <a:off x="7741920" y="1733550"/>
            <a:ext cx="384048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741920" y="1733550"/>
            <a:ext cx="384048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3"/>
                </a:solidFill>
                <a:latin typeface="+mn-lt"/>
              </a:rPr>
              <a:t>CONTEXT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Manual registers are easy to proxy and hard to analyse.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Attendance is recorded manually in most classrooms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Roll calls waste teaching time and allow proxies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Face recognition can mark attendance in seconds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We built a camera-based system with a teacher dashboard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09600" y="1893570"/>
            <a:ext cx="34798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Lost 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Roll calls take minutes of every lecture.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56100" y="1893570"/>
            <a:ext cx="34798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228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Proxy attendance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Signatures and verbal responses are easy to fake.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02600" y="1893570"/>
            <a:ext cx="34798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69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 analytics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Paper registers make trends hard to see.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Problem statement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20002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476500"/>
            <a:ext cx="94488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Literature &amp; Gap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Viola–Jones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Haar cascade detection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Weak in poor lighting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FaceNet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Deep embeddings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Needs GPU for training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RFID systems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Card tapping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Cards can be shared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733550"/>
            <a:ext cx="531495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09600" y="1733550"/>
            <a:ext cx="53149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Existing system</a:t>
            </a:r>
          </a:p>
        </p:txBody>
      </p:sp>
      <p:sp>
        <p:nvSpPr>
          <p:cNvPr id="8" name="Rectangle 7"/>
          <p:cNvSpPr/>
          <p:nvPr/>
        </p:nvSpPr>
        <p:spPr>
          <a:xfrm>
            <a:off x="876300" y="24574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7630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Manual roll call or registers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Proxy attendance possible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Reports compiled by hand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67450" y="1733550"/>
            <a:ext cx="531495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67450" y="1733550"/>
            <a:ext cx="53149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415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Proposed system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34150" y="24574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3415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Automatic camera-based marking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Proxy-resistant face matching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Instant reports and exports</a:t>
            </a:r>
          </a:p>
        </p:txBody>
      </p:sp>
      <p:sp>
        <p:nvSpPr>
          <p:cNvPr id="15" name="Oval 14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Existing vs proposed system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20002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476500"/>
            <a:ext cx="94488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Proposed System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Capture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Classroom camera sends frames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Rectangle 9"/>
          <p:cNvSpPr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Detect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MTCNN finds faces in each frame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Rectangle 14"/>
          <p:cNvSpPr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Recognise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Embeddings matched against enrolled students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Rectangle 19"/>
          <p:cNvSpPr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Record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Attendance saved with time and subject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893570"/>
            <a:ext cx="25860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09600" y="1893570"/>
            <a:ext cx="2586038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2979420"/>
            <a:ext cx="20526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Python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741420"/>
            <a:ext cx="20526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Core processing pipeline</a:t>
            </a:r>
          </a:p>
        </p:txBody>
      </p:sp>
      <p:sp>
        <p:nvSpPr>
          <p:cNvPr id="10" name="Rectangle 9"/>
          <p:cNvSpPr/>
          <p:nvPr/>
        </p:nvSpPr>
        <p:spPr>
          <a:xfrm>
            <a:off x="3405188" y="1893570"/>
            <a:ext cx="25860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405188" y="1893570"/>
            <a:ext cx="2586038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71888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71888" y="2979420"/>
            <a:ext cx="20526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OpenCV + MTCNN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71888" y="3741420"/>
            <a:ext cx="20526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Face detection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00775" y="1893570"/>
            <a:ext cx="25860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00775" y="1893570"/>
            <a:ext cx="2586038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67475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67475" y="2979420"/>
            <a:ext cx="20526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FaceNet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67475" y="3741420"/>
            <a:ext cx="20526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Face embeddings and matching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996362" y="1893570"/>
            <a:ext cx="25860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996362" y="1893570"/>
            <a:ext cx="2586038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263062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63062" y="2979420"/>
            <a:ext cx="20526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Django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63062" y="3741420"/>
            <a:ext cx="20526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Teacher dashboard and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Technology stack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20002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476500"/>
            <a:ext cx="94488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Implementation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Pentagon 4"/>
          <p:cNvSpPr/>
          <p:nvPr/>
        </p:nvSpPr>
        <p:spPr>
          <a:xfrm>
            <a:off x="609600" y="1924050"/>
            <a:ext cx="225171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19150" y="1924050"/>
            <a:ext cx="162306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Jul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971800"/>
            <a:ext cx="196596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562350"/>
            <a:ext cx="196596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9" name="Chevron 8"/>
          <p:cNvSpPr/>
          <p:nvPr/>
        </p:nvSpPr>
        <p:spPr>
          <a:xfrm>
            <a:off x="2804160" y="1924050"/>
            <a:ext cx="225171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128010" y="1924050"/>
            <a:ext cx="162306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Aug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80360" y="2971800"/>
            <a:ext cx="196596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80360" y="3562350"/>
            <a:ext cx="196596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3" name="Chevron 12"/>
          <p:cNvSpPr/>
          <p:nvPr/>
        </p:nvSpPr>
        <p:spPr>
          <a:xfrm>
            <a:off x="4998720" y="1924050"/>
            <a:ext cx="225171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22570" y="1924050"/>
            <a:ext cx="162306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Sep–Oct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74920" y="2971800"/>
            <a:ext cx="196596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74920" y="3562350"/>
            <a:ext cx="196596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7" name="Chevron 16"/>
          <p:cNvSpPr/>
          <p:nvPr/>
        </p:nvSpPr>
        <p:spPr>
          <a:xfrm>
            <a:off x="7193280" y="1924050"/>
            <a:ext cx="225171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517130" y="1924050"/>
            <a:ext cx="162306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Nov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69480" y="2971800"/>
            <a:ext cx="196596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69480" y="3562350"/>
            <a:ext cx="196596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21" name="Chevron 20"/>
          <p:cNvSpPr/>
          <p:nvPr/>
        </p:nvSpPr>
        <p:spPr>
          <a:xfrm>
            <a:off x="9387840" y="1924050"/>
            <a:ext cx="225171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711690" y="1924050"/>
            <a:ext cx="162306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64040" y="2971800"/>
            <a:ext cx="196596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464040" y="3562350"/>
            <a:ext cx="196596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Enrolment screen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Students registered with 5 sample images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Live recognition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Bounding boxes with names in real time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Reports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Subject-wise attendance export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Implementation snapshots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93736" y="1828800"/>
            <a:ext cx="3788664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1"/>
                </a:solidFill>
                <a:latin typeface="+mj-lt"/>
              </a:rPr>
              <a:t>97%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93736" y="2876550"/>
            <a:ext cx="3788664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accuracy in normal lighting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793736" y="3543300"/>
            <a:ext cx="3788664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7793736" y="3733800"/>
            <a:ext cx="3788664" cy="1790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Accuracy stays high in normal classrooms and drops gracefully in harder conditions.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733550"/>
            <a:ext cx="3505200" cy="34991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97%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recognition accuracy</a:t>
            </a:r>
          </a:p>
        </p:txBody>
      </p:sp>
      <p:sp>
        <p:nvSpPr>
          <p:cNvPr id="8" name="Rectangle 7"/>
          <p:cNvSpPr/>
          <p:nvPr/>
        </p:nvSpPr>
        <p:spPr>
          <a:xfrm>
            <a:off x="43434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15 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to mark a full class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772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raw photos stored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" y="5404104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Figures from our test setup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outcomes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18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Face recognition makes attendance fast and proxy-resistant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Embeddings keep the system privacy-friendly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Teachers get reports without manual work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09600" y="1893570"/>
            <a:ext cx="34798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Mobile app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Students check their own attendance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56100" y="1893570"/>
            <a:ext cx="34798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228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Edge device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Run fully on a Raspberry Pi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02600" y="1893570"/>
            <a:ext cx="34798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69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Liveness check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Stop photo-based spoofing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Future scope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52006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Aarav Sharma · Diya Patel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54864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Dept. of Computer Science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Questions and suggestions are welcome.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college-304">
  <a:themeElements>
    <a:clrScheme name="Morphiq college-304">
      <a:dk1>
        <a:srgbClr val="0F2624"/>
      </a:dk1>
      <a:lt1>
        <a:srgbClr val="F7FAF9"/>
      </a:lt1>
      <a:dk2>
        <a:srgbClr val="4E625F"/>
      </a:dk2>
      <a:lt2>
        <a:srgbClr val="E2EEEC"/>
      </a:lt2>
      <a:accent1>
        <a:srgbClr val="0B7A75"/>
      </a:accent1>
      <a:accent2>
        <a:srgbClr val="F28C28"/>
      </a:accent2>
      <a:accent3>
        <a:srgbClr val="1C3F3A"/>
      </a:accent3>
      <a:accent4>
        <a:srgbClr val="E4C35A"/>
      </a:accent4>
      <a:accent5>
        <a:srgbClr val="CDE3E1"/>
      </a:accent5>
      <a:accent6>
        <a:srgbClr val="D2D8D7"/>
      </a:accent6>
      <a:hlink>
        <a:srgbClr val="0B7A75"/>
      </a:hlink>
      <a:folHlink>
        <a:srgbClr val="F28C28"/>
      </a:folHlink>
    </a:clrScheme>
    <a:fontScheme name="Morphiq college-304">
      <a:majorFont>
        <a:latin typeface="Crimson Pro"/>
        <a:ea typeface=""/>
        <a:cs typeface=""/>
      </a:majorFont>
      <a:minorFont>
        <a:latin typeface="Work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 Recognition Attendance System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