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Max drift (mm)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Plain</c:v>
                </c:pt>
                <c:pt idx="1">
                  <c:v>Bands</c:v>
                </c:pt>
                <c:pt idx="2">
                  <c:v>Bands+ties</c:v>
                </c:pt>
                <c:pt idx="3">
                  <c:v>Proposed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19</c:v>
                </c:pt>
                <c:pt idx="3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559040" y="5433060"/>
            <a:ext cx="356235" cy="35623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87680" y="6236797"/>
            <a:ext cx="1457305" cy="6212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5330" y="63701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983085" y="5957132"/>
            <a:ext cx="1129075" cy="9008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059285" y="60904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230735" y="60904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5085" y="60904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59285" y="63381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230735" y="63381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402185" y="63381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150260" y="6324297"/>
            <a:ext cx="1035685" cy="5337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97910" y="64576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569360" y="64576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912260" y="64576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24044" y="5777841"/>
            <a:ext cx="1302562" cy="108015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00244" y="59111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471694" y="59111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643144" y="59111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14594" y="59111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157494" y="59111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471694" y="61588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157494" y="61588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471694" y="64064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986044" y="64064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157494" y="64064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564706" y="5862060"/>
            <a:ext cx="1568577" cy="9959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40906" y="59954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983806" y="59954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155256" y="59954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326706" y="59954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498156" y="59954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983806" y="6243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155256" y="6243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326706" y="6243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669606" y="6243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841056" y="62430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155256" y="64907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326706" y="64907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98156" y="64907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669606" y="64907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71383" y="5853269"/>
            <a:ext cx="1281023" cy="100473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761933" y="59866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104833" y="59866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590483" y="62342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761933" y="62342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933383" y="623426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247583" y="64819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419033" y="64819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761933" y="648191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490507" y="5879074"/>
            <a:ext cx="1369254" cy="9789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09607" y="6012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595407" y="6012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252507" y="6260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423957" y="6260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738157" y="6507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252507" y="6507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595407" y="6507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9897861" y="6209660"/>
            <a:ext cx="1061697" cy="648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974061" y="63430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316961" y="63430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659861" y="63430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997658" y="5598221"/>
            <a:ext cx="706662" cy="125977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245308" y="57315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1416758" y="57315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073858" y="59792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1245308" y="59792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1416758" y="59792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1245308" y="622687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1245308" y="64745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416758" y="647452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FINAL YEAR PROJECT · B.TECH CIVIL ENGINEERING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Civil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50" b="1" i="0">
                <a:solidFill>
                  <a:schemeClr val="tx1"/>
                </a:solidFill>
                <a:latin typeface="+mj-lt"/>
              </a:rPr>
              <a:t>Earthquake-Resistant Low-Cost Housing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study for rural homes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39814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050" b="1" i="0">
                <a:solidFill>
                  <a:schemeClr val="tx1"/>
                </a:solidFill>
                <a:latin typeface="+mj-lt"/>
              </a:rPr>
              <a:t>Safe rural house design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19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rural families and masons we surveyed still rely on paper or spreadsheets for safe rural house design.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Safe rural house design matters to rural families and masons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earthquake-resistant low-cost housing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THE GAP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Safe rural house design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Rural families and masons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WHAT WE SET OUT TO DO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safe rural house 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rural families and masons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GAP 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earthquake-resistant low-cost housing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TOOLS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2586038" cy="3810000"/>
          </a:xfrm>
          <a:prstGeom prst="roundRect">
            <a:avLst>
              <a:gd name="adj" fmla="val 294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STAAD.Pro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Structural analysis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05188" y="1893570"/>
            <a:ext cx="2586038" cy="3810000"/>
          </a:xfrm>
          <a:prstGeom prst="roundRect">
            <a:avLst>
              <a:gd name="adj" fmla="val 294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1888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1888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AutoCAD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1888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Drawings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0775" y="1893570"/>
            <a:ext cx="2586038" cy="3810000"/>
          </a:xfrm>
          <a:prstGeom prst="roundRect">
            <a:avLst>
              <a:gd name="adj" fmla="val 294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7475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7475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Shake table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7475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Model testing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6362" y="1893570"/>
            <a:ext cx="2586038" cy="3810000"/>
          </a:xfrm>
          <a:prstGeom prst="roundRect">
            <a:avLst>
              <a:gd name="adj" fmla="val 294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63062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63062" y="2979420"/>
            <a:ext cx="20526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Local materials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63062" y="3741420"/>
            <a:ext cx="20526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Brick and bamboo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Implementation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25171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04160" y="1924050"/>
            <a:ext cx="225171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2801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8036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98720" y="1924050"/>
            <a:ext cx="225171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2257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93280" y="1924050"/>
            <a:ext cx="225171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1713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87840" y="1924050"/>
            <a:ext cx="225171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11690" y="1924050"/>
            <a:ext cx="162306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971800"/>
            <a:ext cx="196596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64040" y="3562350"/>
            <a:ext cx="196596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BUILD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68%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3736" y="2876550"/>
            <a:ext cx="3788664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drift than a plain wall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93736" y="3543300"/>
            <a:ext cx="3788664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93736" y="3733800"/>
            <a:ext cx="3788664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AT A GLANCE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less drift than a plain wall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Earthquake-Resistant Low-Cost Housing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rural families and masons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BIBLIOGRAPHY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■"/>
            </a:pPr>
            <a:r>
              <a:rPr sz="26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■"/>
            </a:pPr>
            <a:r>
              <a:rPr sz="26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■"/>
            </a:pPr>
            <a:r>
              <a:rPr sz="26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■"/>
            </a:pPr>
            <a:r>
              <a:rPr sz="26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Aarav Sharma · Diya Patel   ·   Dept. of Civil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09">
  <a:themeElements>
    <a:clrScheme name="Morphiq college-309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college-309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Earthquake-Resistant Low-Cost Housing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