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Search time (min)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Day 1</c:v>
                </c:pt>
                <c:pt idx="1">
                  <c:v>Day 2</c:v>
                </c:pt>
                <c:pt idx="2">
                  <c:v>Day 3</c:v>
                </c:pt>
                <c:pt idx="3">
                  <c:v>Day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PARKING MANAGEMENT SYSTEM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PARKING MANAGEMENT SYSTEM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PARKING MANAGEMENT SYSTEM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SMART PARKING MANAGEMENT SYSTEM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0"/>
            <a:ext cx="3143250" cy="685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32586" y="685800"/>
            <a:ext cx="65019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>
            <a:off x="682783" y="6858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1094263" y="1097280"/>
            <a:ext cx="808179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859579" y="10544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-10276" y="6429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147610" y="1371600"/>
            <a:ext cx="73561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883222" y="137160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1294702" y="1783080"/>
            <a:ext cx="93860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2190439" y="174021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04748" y="1328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259850" y="2057400"/>
            <a:ext cx="82060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1080453" y="20574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1491933" y="2468880"/>
            <a:ext cx="31500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764070" y="24260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216988" y="20145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610563" y="2743200"/>
            <a:ext cx="86081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 flipV="1">
            <a:off x="1471380" y="233172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1882860" y="2331720"/>
            <a:ext cx="32647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2166468" y="228885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567700" y="27003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304138" y="3429000"/>
            <a:ext cx="135616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1660307" y="30175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2071787" y="3017520"/>
            <a:ext cx="693048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2721972" y="29746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261276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600839" y="4114800"/>
            <a:ext cx="732966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1333805" y="41148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1745285" y="4526280"/>
            <a:ext cx="8124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783665" y="44834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557976" y="4071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143916" y="4800600"/>
            <a:ext cx="89585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1039768" y="4800600"/>
            <a:ext cx="411480" cy="41148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1451248" y="5212080"/>
            <a:ext cx="33877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747158" y="516921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101053" y="47577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707287" y="5486400"/>
            <a:ext cx="44009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1147378" y="5074920"/>
            <a:ext cx="411480" cy="41148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1558858" y="5074920"/>
            <a:ext cx="34783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863835" y="503205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664424" y="54435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183745" y="6172200"/>
            <a:ext cx="123516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>
            <a:off x="1418912" y="6172200"/>
            <a:ext cx="411480" cy="41148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1830392" y="6583680"/>
            <a:ext cx="105872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2846251" y="654081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140882" y="61293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1163002" y="3020378"/>
            <a:ext cx="817245" cy="817245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1326452" y="3183826"/>
            <a:ext cx="490347" cy="490347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1326452" y="288702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1326452" y="38376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489900" y="288702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489900" y="38376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1653349" y="288702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1653349" y="38376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816798" y="2887028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816798" y="3837622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3714750" y="1524000"/>
            <a:ext cx="74295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 spc="250">
                <a:solidFill>
                  <a:schemeClr val="accent2"/>
                </a:solidFill>
                <a:latin typeface="+mn-lt"/>
              </a:rPr>
              <a:t>FINAL YEAR PROJECT · B.TECH ELECTRONICS &amp; COMMUNICATION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7147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PRESENTED BY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37147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35000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GUIDED BY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35000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R. K. Mehta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8985250" y="5734050"/>
            <a:ext cx="24828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985250" y="5924550"/>
            <a:ext cx="248285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Electronics &amp; Communication, 2025–26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714750" y="1857375"/>
            <a:ext cx="7905750" cy="2476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50" b="1" i="0">
                <a:solidFill>
                  <a:schemeClr val="tx1"/>
                </a:solidFill>
                <a:latin typeface="+mj-lt"/>
              </a:rPr>
              <a:t>Smart Parking Management System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14750" y="4476750"/>
            <a:ext cx="66675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a free parking slot in seconds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1809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38300" y="1809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638300" y="2486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685800" y="24955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38300" y="24955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Literature &amp; Gap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638300" y="31718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685800" y="31813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38300" y="31813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Proposed System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638300" y="38576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685800" y="38671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38300" y="38671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Implementation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638300" y="45434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685800" y="45529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638300" y="45529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Results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638300" y="5229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TextBox 19"/>
          <p:cNvSpPr txBox="1"/>
          <p:nvPr/>
        </p:nvSpPr>
        <p:spPr>
          <a:xfrm>
            <a:off x="685800" y="5238750"/>
            <a:ext cx="857250" cy="6858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638300" y="5238750"/>
            <a:ext cx="6492240" cy="685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Conclusion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638300" y="59150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3" name="Image placeholder (right-click &gt; Format Shape &gt; Picture fill)"/>
          <p:cNvSpPr/>
          <p:nvPr/>
        </p:nvSpPr>
        <p:spPr>
          <a:xfrm>
            <a:off x="8017764" y="1809750"/>
            <a:ext cx="3488436" cy="4000500"/>
          </a:xfrm>
          <a:prstGeom prst="roundRect">
            <a:avLst>
              <a:gd name="adj" fmla="val 2184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9152382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975342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113014" y="41757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85800" y="685800"/>
            <a:ext cx="95250" cy="5486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066800"/>
            <a:ext cx="8778240" cy="39624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100" b="1" i="0">
                <a:solidFill>
                  <a:schemeClr val="tx1"/>
                </a:solidFill>
                <a:latin typeface="+mj-lt"/>
              </a:rPr>
              <a:t>Parking slot management is still handled manually in most places — slow, error-prone and hard to track.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53149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this project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ectangle 5"/>
          <p:cNvSpPr/>
          <p:nvPr/>
        </p:nvSpPr>
        <p:spPr>
          <a:xfrm>
            <a:off x="7719060" y="1809750"/>
            <a:ext cx="3787140" cy="411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719060" y="1809750"/>
            <a:ext cx="47625" cy="41148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985760" y="2076450"/>
            <a:ext cx="325374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CONTEXT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85760" y="2476500"/>
            <a:ext cx="3253740" cy="3162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Most drivers and mall operators we surveyed still rely on paper or spreadsheets for parking slot management.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492240" cy="4057650"/>
          </a:xfrm>
        </p:spPr>
        <p:txBody>
          <a:bodyPr wrap="square" lIns="0" rIns="0" tIns="0" bIns="0">
            <a:normAutofit/>
          </a:bodyPr>
          <a:lstStyle/>
          <a:p>
            <a:pPr marL="408939" indent="-408939">
              <a:lnSpc>
                <a:spcPct val="120000"/>
              </a:lnSpc>
              <a:spcAft>
                <a:spcPts val="1265"/>
              </a:spcAft>
              <a:buClr>
                <a:schemeClr val="accent1"/>
              </a:buClr>
              <a:buFont typeface="Arial"/>
              <a:buChar char="•"/>
            </a:pPr>
            <a:r>
              <a:rPr sz="2300" b="0" i="0">
                <a:solidFill>
                  <a:schemeClr val="tx1"/>
                </a:solidFill>
                <a:latin typeface="+mn-lt"/>
              </a:rPr>
              <a:t>Parking slot management matters to drivers and mall operators every day</a:t>
            </a:r>
          </a:p>
          <a:p>
            <a:pPr marL="408939" indent="-408939">
              <a:lnSpc>
                <a:spcPct val="120000"/>
              </a:lnSpc>
              <a:spcAft>
                <a:spcPts val="1265"/>
              </a:spcAft>
              <a:buClr>
                <a:schemeClr val="accent1"/>
              </a:buClr>
              <a:buFont typeface="Arial"/>
              <a:buChar char="•"/>
            </a:pPr>
            <a:r>
              <a:rPr sz="2300" b="0" i="0">
                <a:solidFill>
                  <a:schemeClr val="tx1"/>
                </a:solidFill>
                <a:latin typeface="+mn-lt"/>
              </a:rPr>
              <a:t>Current methods are manual, slow and hard to scale</a:t>
            </a:r>
          </a:p>
          <a:p>
            <a:pPr marL="408939" indent="-408939">
              <a:lnSpc>
                <a:spcPct val="120000"/>
              </a:lnSpc>
              <a:spcAft>
                <a:spcPts val="1265"/>
              </a:spcAft>
              <a:buClr>
                <a:schemeClr val="accent1"/>
              </a:buClr>
              <a:buFont typeface="Arial"/>
              <a:buChar char="•"/>
            </a:pPr>
            <a:r>
              <a:rPr sz="2300" b="0" i="0">
                <a:solidFill>
                  <a:schemeClr val="tx1"/>
                </a:solidFill>
                <a:latin typeface="+mn-lt"/>
              </a:rPr>
              <a:t>Affordable technology now makes automation practical</a:t>
            </a:r>
          </a:p>
          <a:p>
            <a:pPr marL="408939" indent="-408939">
              <a:lnSpc>
                <a:spcPct val="120000"/>
              </a:lnSpc>
              <a:spcAft>
                <a:spcPts val="1265"/>
              </a:spcAft>
              <a:buClr>
                <a:schemeClr val="accent1"/>
              </a:buClr>
              <a:buFont typeface="Arial"/>
              <a:buChar char="•"/>
            </a:pPr>
            <a:r>
              <a:rPr sz="2300" b="0" i="0">
                <a:solidFill>
                  <a:schemeClr val="tx1"/>
                </a:solidFill>
                <a:latin typeface="+mn-lt"/>
              </a:rPr>
              <a:t>This project builds smart parking management system as a working prototype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Objectives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Automate the core steps of parking slot management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Give drivers and mall operators a simple, mobile-friendly interface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Store data securely and generate reports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Evaluate the system against the existing process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Literature &amp; Gap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5800" y="1809750"/>
          <a:ext cx="108204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06800"/>
                <a:gridCol w="3606800"/>
                <a:gridCol w="36068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Study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Approach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Limitation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Rule-based automation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Not adaptive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Study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data collection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analytics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Commercial tools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Full-featured suites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Costly and complex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85800" y="44577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Representative summaries — replace with your own citations.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Literature survey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1440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Existing system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Manual records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Slow turnaround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No reports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809750"/>
            <a:ext cx="52387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809750"/>
            <a:ext cx="47815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Proposed system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647950"/>
            <a:ext cx="5086350" cy="32004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Automated workflow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Real-time dashboard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One-click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Existing vs proposed system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Proposed System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685800" y="20454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20454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47800" y="1809750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Input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910328" y="1809750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Data captured from users or sensors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409700" y="2814638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685800" y="30503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85800" y="30503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47800" y="2814638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2814638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Core logic validates and analyses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09700" y="3819525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685800" y="40552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85800" y="40552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447800" y="3819525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0328" y="3819525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Secure database and backups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09700" y="4824412"/>
            <a:ext cx="100965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685800" y="50601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50601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447800" y="4824412"/>
            <a:ext cx="3246120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Output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10328" y="4824412"/>
            <a:ext cx="6613398" cy="10048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Dashboard, alerts and reports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System architecture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4977384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2564892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3387852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4232910"/>
            <a:ext cx="478688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Block diagram / flowchart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82284" y="1847850"/>
            <a:ext cx="5423916" cy="172821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200" b="1" i="0">
                <a:solidFill>
                  <a:schemeClr val="tx1"/>
                </a:solidFill>
                <a:latin typeface="+mj-lt"/>
              </a:rPr>
              <a:t>Every module talks through one simple, testable interface.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082284" y="3702558"/>
            <a:ext cx="5423916" cy="2221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 system is built in layers: an input layer, a processing service, a database and a dashboard. Each layer can be tested independently, which keeps smart parking management system simple to maintain and extend.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Block diagram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ectangle 4"/>
          <p:cNvSpPr/>
          <p:nvPr/>
        </p:nvSpPr>
        <p:spPr>
          <a:xfrm>
            <a:off x="685800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85800" y="1916430"/>
            <a:ext cx="47625" cy="381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952500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Ultrasonic sensors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52500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Slot occupancy</a:t>
            </a:r>
          </a:p>
        </p:txBody>
      </p:sp>
      <p:sp>
        <p:nvSpPr>
          <p:cNvPr id="10" name="Rectangle 9"/>
          <p:cNvSpPr/>
          <p:nvPr/>
        </p:nvSpPr>
        <p:spPr>
          <a:xfrm>
            <a:off x="3443288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3443288" y="1916430"/>
            <a:ext cx="47625" cy="3810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Diamond 11"/>
          <p:cNvSpPr/>
          <p:nvPr/>
        </p:nvSpPr>
        <p:spPr>
          <a:xfrm>
            <a:off x="3789998" y="226314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709988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Raspberry Pi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709988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Edge controller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00775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00775" y="1916430"/>
            <a:ext cx="47625" cy="3810000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Isosceles Triangle 16"/>
          <p:cNvSpPr/>
          <p:nvPr/>
        </p:nvSpPr>
        <p:spPr>
          <a:xfrm>
            <a:off x="6547485" y="226314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67475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MQTT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67475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Live updates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958262" y="1916430"/>
            <a:ext cx="2547938" cy="3810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8958262" y="1916430"/>
            <a:ext cx="47625" cy="38100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9304972" y="2263140"/>
            <a:ext cx="373380" cy="37338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224962" y="3002280"/>
            <a:ext cx="2014538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300" b="1" i="0">
                <a:solidFill>
                  <a:schemeClr val="tx1"/>
                </a:solidFill>
                <a:latin typeface="+mj-lt"/>
              </a:rPr>
              <a:t>Flutter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224962" y="3764280"/>
            <a:ext cx="2014538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Driver app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Technology stack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85800"/>
            <a:ext cx="3810000" cy="1905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0" b="1" i="0">
                <a:solidFill>
                  <a:schemeClr val="tx1"/>
                </a:solidFill>
                <a:latin typeface="+mj-lt"/>
              </a:rPr>
              <a:t>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143250"/>
            <a:ext cx="8534400" cy="1714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Implementation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Pentagon 4"/>
          <p:cNvSpPr/>
          <p:nvPr/>
        </p:nvSpPr>
        <p:spPr>
          <a:xfrm>
            <a:off x="685800" y="2000250"/>
            <a:ext cx="2221230" cy="800100"/>
          </a:xfrm>
          <a:prstGeom prst="homePlat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9535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Jul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700" b="1" i="0">
                <a:solidFill>
                  <a:schemeClr val="tx1"/>
                </a:solidFill>
                <a:latin typeface="+mn-lt"/>
              </a:rPr>
              <a:t>Requirement study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Survey of users and existing tools</a:t>
            </a:r>
          </a:p>
        </p:txBody>
      </p:sp>
      <p:sp>
        <p:nvSpPr>
          <p:cNvPr id="9" name="Chevron 8"/>
          <p:cNvSpPr/>
          <p:nvPr/>
        </p:nvSpPr>
        <p:spPr>
          <a:xfrm>
            <a:off x="2849880" y="2000250"/>
            <a:ext cx="2221230" cy="800100"/>
          </a:xfrm>
          <a:prstGeom prst="chevr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7373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bg1"/>
                </a:solidFill>
                <a:latin typeface="+mj-lt"/>
              </a:rPr>
              <a:t>Aug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2608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2608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Architecture, database and UI wireframes</a:t>
            </a:r>
          </a:p>
        </p:txBody>
      </p:sp>
      <p:sp>
        <p:nvSpPr>
          <p:cNvPr id="13" name="Chevron 12"/>
          <p:cNvSpPr/>
          <p:nvPr/>
        </p:nvSpPr>
        <p:spPr>
          <a:xfrm>
            <a:off x="5013960" y="2000250"/>
            <a:ext cx="2221230" cy="800100"/>
          </a:xfrm>
          <a:prstGeom prst="chevr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781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Sep–Oct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9016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Development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09016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Modules built and unit tested</a:t>
            </a:r>
          </a:p>
        </p:txBody>
      </p:sp>
      <p:sp>
        <p:nvSpPr>
          <p:cNvPr id="17" name="Chevron 16"/>
          <p:cNvSpPr/>
          <p:nvPr/>
        </p:nvSpPr>
        <p:spPr>
          <a:xfrm>
            <a:off x="7178040" y="2000250"/>
            <a:ext cx="2221230" cy="800100"/>
          </a:xfrm>
          <a:prstGeom prst="chevr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50189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Nov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5424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Testing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25424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Integration and field testing</a:t>
            </a:r>
          </a:p>
        </p:txBody>
      </p:sp>
      <p:sp>
        <p:nvSpPr>
          <p:cNvPr id="21" name="Chevron 20"/>
          <p:cNvSpPr/>
          <p:nvPr/>
        </p:nvSpPr>
        <p:spPr>
          <a:xfrm>
            <a:off x="9342120" y="2000250"/>
            <a:ext cx="2221230" cy="800100"/>
          </a:xfrm>
          <a:prstGeom prst="chevr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9665970" y="2000250"/>
            <a:ext cx="1592580" cy="8001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200" b="1" i="0">
                <a:solidFill>
                  <a:schemeClr val="tx1"/>
                </a:solidFill>
                <a:latin typeface="+mj-lt"/>
              </a:rPr>
              <a:t>Dec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418320" y="3048000"/>
            <a:ext cx="1935480" cy="533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000" b="1" i="0">
                <a:solidFill>
                  <a:schemeClr val="tx1"/>
                </a:solidFill>
                <a:latin typeface="+mn-lt"/>
              </a:rPr>
              <a:t>Report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418320" y="3638550"/>
            <a:ext cx="1935480" cy="2209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Documentation and final review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Project timeline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6858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8644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6221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810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Main dashboard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Overview of live data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561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5347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2924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513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561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entry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561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Simple forms with validation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26400" y="1809750"/>
            <a:ext cx="3479800" cy="2551176"/>
          </a:xfrm>
          <a:prstGeom prst="roundRect">
            <a:avLst>
              <a:gd name="adj" fmla="val 298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05041" y="2888897"/>
            <a:ext cx="1122518" cy="449007"/>
          </a:xfrm>
          <a:custGeom>
            <a:avLst/>
            <a:gdLst/>
            <a:ahLst/>
            <a:cxnLst/>
            <a:rect l="l" t="t" r="r" b="b"/>
            <a:pathLst>
              <a:path w="1122518" h="449007">
                <a:moveTo>
                  <a:pt x="0" y="449007"/>
                </a:moveTo>
                <a:lnTo>
                  <a:pt x="420944" y="0"/>
                </a:lnTo>
                <a:lnTo>
                  <a:pt x="673511" y="280630"/>
                </a:lnTo>
                <a:lnTo>
                  <a:pt x="813825" y="140315"/>
                </a:lnTo>
                <a:lnTo>
                  <a:pt x="1122518" y="44900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9962741" y="2664394"/>
            <a:ext cx="213278" cy="2132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21650" y="3422093"/>
            <a:ext cx="32893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26400" y="4513326"/>
            <a:ext cx="34798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Reports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26400" y="4856226"/>
            <a:ext cx="3479800" cy="106832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Exportable summaries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Implementation snapshots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775448" y="1905000"/>
            <a:ext cx="3730752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accent2"/>
                </a:solidFill>
                <a:latin typeface="+mj-lt"/>
              </a:rPr>
              <a:t>3×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5448" y="2952750"/>
            <a:ext cx="3730752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n-lt"/>
              </a:rPr>
              <a:t>faster slot finding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775448" y="3619500"/>
            <a:ext cx="3730752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7775448" y="3810000"/>
            <a:ext cx="3730752" cy="1638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prototype improved steadily over the evaluation period (sample data).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Results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3×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faster slot finding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100%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records digitised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2"/>
                </a:solidFill>
                <a:latin typeface="+mj-lt"/>
              </a:rPr>
              <a:t>&lt; 1 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response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Figures from our test setup (sample data).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Key outcomes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19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Smart Parking Management System meets its main objectives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Automation saves time and reduces errors for drivers and mall operators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The design is simple to extend and maintain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6477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2"/>
                </a:solidFill>
                <a:latin typeface="+mj-lt"/>
              </a:rPr>
              <a:t>20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2100" y="7810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277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Freeform 6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2600" y="609600"/>
            <a:ext cx="97536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000" b="1" i="0">
                <a:solidFill>
                  <a:schemeClr val="tx1"/>
                </a:solidFill>
                <a:latin typeface="+mj-lt"/>
              </a:rPr>
              <a:t>References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</a:rPr>
              <a:t>[1] A. Author, “Title of the paper,” Journal Name, vol. 12, pp. 1–10, 2023.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</a:rPr>
              <a:t>[2] B. Author and C. Author, Book Title, 2nd ed. Publisher, 2022.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</a:rPr>
              <a:t>[3] D. Author, “Conference paper title,” in Proc. Conference, 2024.</a:t>
            </a:r>
          </a:p>
          <a:p>
            <a:pPr marL="435609" indent="-435609">
              <a:lnSpc>
                <a:spcPct val="120000"/>
              </a:lnSpc>
              <a:spcAft>
                <a:spcPts val="1347"/>
              </a:spcAft>
              <a:buClr>
                <a:schemeClr val="accent1"/>
              </a:buClr>
              <a:buFont typeface="Arial"/>
              <a:buChar char="•"/>
            </a:pPr>
            <a:r>
              <a:rPr sz="2450" b="0" i="0">
                <a:solidFill>
                  <a:schemeClr val="tx1"/>
                </a:solidFill>
                <a:latin typeface="+mn-lt"/>
              </a:rPr>
              <a:t>[4] Official documentation of the tools used (accessed 2025).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Aarav Sharma · Diya Patel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43300" y="56959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Dept. of Electronics &amp; Communication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Questions and suggestions are welcome.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college-311">
  <a:themeElements>
    <a:clrScheme name="Morphiq college-311">
      <a:dk1>
        <a:srgbClr val="1F1A0E"/>
      </a:dk1>
      <a:lt1>
        <a:srgbClr val="FFFBEA"/>
      </a:lt1>
      <a:dk2>
        <a:srgbClr val="625A3E"/>
      </a:dk2>
      <a:lt2>
        <a:srgbClr val="FFF0B8"/>
      </a:lt2>
      <a:accent1>
        <a:srgbClr val="F2A900"/>
      </a:accent1>
      <a:accent2>
        <a:srgbClr val="2D2A6E"/>
      </a:accent2>
      <a:accent3>
        <a:srgbClr val="E2504C"/>
      </a:accent3>
      <a:accent4>
        <a:srgbClr val="2E8B57"/>
      </a:accent4>
      <a:accent5>
        <a:srgbClr val="FDECC0"/>
      </a:accent5>
      <a:accent6>
        <a:srgbClr val="DBD7C7"/>
      </a:accent6>
      <a:hlink>
        <a:srgbClr val="F2A900"/>
      </a:hlink>
      <a:folHlink>
        <a:srgbClr val="2D2A6E"/>
      </a:folHlink>
    </a:clrScheme>
    <a:fontScheme name="Morphiq college-311">
      <a:majorFont>
        <a:latin typeface="Chivo"/>
        <a:ea typeface=""/>
        <a:cs typeface=""/>
      </a:majorFont>
      <a:minorFont>
        <a:latin typeface="Chi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Smart Parking Management System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