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pH reading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Site A</c:v>
                </c:pt>
                <c:pt idx="1">
                  <c:v>Site B</c:v>
                </c:pt>
                <c:pt idx="2">
                  <c:v>Site C</c:v>
                </c:pt>
                <c:pt idx="3">
                  <c:v>Site 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7.2</c:v>
                </c:pt>
                <c:pt idx="1">
                  <c:v>6.8</c:v>
                </c:pt>
                <c:pt idx="2">
                  <c:v>8.1</c:v>
                </c:pt>
                <c:pt idx="3">
                  <c:v>7.5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WATER QUALITY MONITORING BUOY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WATER QUALITY MONITORING BUOY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WATER QUALITY MONITORING BUOY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WATER QUALITY MONITORING BUOY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5238750"/>
            <a:ext cx="12192000" cy="16192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3138420" y="5400675"/>
            <a:ext cx="345089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 flipV="1">
            <a:off x="6589317" y="5303520"/>
            <a:ext cx="97155" cy="97155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6686472" y="5303520"/>
            <a:ext cx="466760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1311217" y="52606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95558" y="5357812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2516026" y="5562600"/>
            <a:ext cx="2264959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4780985" y="5562600"/>
            <a:ext cx="97155" cy="97155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4878140" y="5659755"/>
            <a:ext cx="469705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9532328" y="5616892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473163" y="5519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389874" y="5724525"/>
            <a:ext cx="3829104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4218978" y="5627370"/>
            <a:ext cx="97155" cy="97155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4316133" y="5627370"/>
            <a:ext cx="6347853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10621123" y="558450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347012" y="5681662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2477439" y="5886450"/>
            <a:ext cx="2131813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4609252" y="5886450"/>
            <a:ext cx="97155" cy="97155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4706407" y="5983605"/>
            <a:ext cx="390537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8568921" y="5940742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2434576" y="584358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2968996" y="6048375"/>
            <a:ext cx="2694559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5663555" y="5951220"/>
            <a:ext cx="97155" cy="97155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5760710" y="5951220"/>
            <a:ext cx="443129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10149144" y="59083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2926133" y="6005512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2117313" y="6210300"/>
            <a:ext cx="3700235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5817548" y="6210300"/>
            <a:ext cx="97155" cy="97155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5914703" y="6307455"/>
            <a:ext cx="3773365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9645206" y="6264592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2074450" y="61674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21743" y="6372225"/>
            <a:ext cx="4001885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4023628" y="6372225"/>
            <a:ext cx="97155" cy="97155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4120783" y="6469380"/>
            <a:ext cx="513535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9213276" y="64265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-21120" y="6329362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266508" y="6534150"/>
            <a:ext cx="415249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4419005" y="6534150"/>
            <a:ext cx="97155" cy="97155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4516160" y="6631305"/>
            <a:ext cx="623712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10710423" y="6588442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223645" y="649128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3063595" y="6696075"/>
            <a:ext cx="2133728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5197323" y="6696075"/>
            <a:ext cx="97155" cy="97155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5294478" y="6793230"/>
            <a:ext cx="2088879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7340494" y="675036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3020732" y="6653212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5885498" y="5837872"/>
            <a:ext cx="421005" cy="421005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5969698" y="5922074"/>
            <a:ext cx="252603" cy="252603"/>
          </a:xfrm>
          <a:prstGeom prst="roundRect">
            <a:avLst>
              <a:gd name="adj" fmla="val 13333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5969698" y="570452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5969698" y="625887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6053899" y="570452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6053899" y="625887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6138100" y="570452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6138100" y="625887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6222302" y="570452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6222302" y="625887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381000" y="381000"/>
            <a:ext cx="11430000" cy="447675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1905000" y="95250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FINAL YEAR PROJECT · B.TECH CIVIL ENGINEERING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715000" y="35052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1905000" y="4286250"/>
            <a:ext cx="8382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Aarav Sharma · Diya Patel   ·   Prof. R. K. Mehta   ·   Civil Engineering,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285875"/>
            <a:ext cx="9334500" cy="2095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800" b="1" i="0">
                <a:solidFill>
                  <a:schemeClr val="tx1"/>
                </a:solidFill>
                <a:latin typeface="+mj-lt"/>
              </a:rPr>
              <a:t>Water Quality Monitoring Buoy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657600"/>
            <a:ext cx="7620000" cy="57150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Floating sensors for lakes and ponds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809750"/>
            <a:ext cx="3454400" cy="1943100"/>
          </a:xfrm>
          <a:prstGeom prst="roundRect">
            <a:avLst>
              <a:gd name="adj" fmla="val 1078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68800" y="1809750"/>
            <a:ext cx="3454400" cy="1943100"/>
          </a:xfrm>
          <a:prstGeom prst="roundRect">
            <a:avLst>
              <a:gd name="adj" fmla="val 1078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97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97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51800" y="1809750"/>
            <a:ext cx="3454400" cy="1943100"/>
          </a:xfrm>
          <a:prstGeom prst="roundRect">
            <a:avLst>
              <a:gd name="adj" fmla="val 1078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80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80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981450"/>
            <a:ext cx="3454400" cy="1943100"/>
          </a:xfrm>
          <a:prstGeom prst="roundRect">
            <a:avLst>
              <a:gd name="adj" fmla="val 1078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68800" y="3981450"/>
            <a:ext cx="3454400" cy="1943100"/>
          </a:xfrm>
          <a:prstGeom prst="roundRect">
            <a:avLst>
              <a:gd name="adj" fmla="val 1078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97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7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51800" y="3981450"/>
            <a:ext cx="3454400" cy="1943100"/>
          </a:xfrm>
          <a:prstGeom prst="roundRect">
            <a:avLst>
              <a:gd name="adj" fmla="val 1078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80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80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7708629" y="685800"/>
            <a:ext cx="180891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9517541" y="6858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929021" y="1097280"/>
            <a:ext cx="94381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0829974" y="10544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65767" y="6429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6941435" y="1371600"/>
            <a:ext cx="158349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524932" y="9601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936412" y="960120"/>
            <a:ext cx="2875875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11769425" y="9172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898573" y="1328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6523614" y="2057400"/>
            <a:ext cx="2712602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9236216" y="164592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9647696" y="1645920"/>
            <a:ext cx="1975895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11580729" y="16030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480751" y="20145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6574221" y="2743200"/>
            <a:ext cx="258586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9160085" y="23317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9571565" y="2331720"/>
            <a:ext cx="1549313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11078015" y="22888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531359" y="27003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7125542" y="3429000"/>
            <a:ext cx="99602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8121562" y="342900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8533042" y="3840480"/>
            <a:ext cx="163790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10128086" y="379761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082679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6348348" y="4114800"/>
            <a:ext cx="156255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 flipV="1">
            <a:off x="7910898" y="370332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8322378" y="3703320"/>
            <a:ext cx="237889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10658412" y="36604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305486" y="40719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6179559" y="4800600"/>
            <a:ext cx="2321718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 flipV="1">
            <a:off x="8501277" y="43891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8912757" y="4389120"/>
            <a:ext cx="159413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10464030" y="43462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136696" y="47577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6899934" y="5486400"/>
            <a:ext cx="2143128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 flipV="1">
            <a:off x="9043062" y="50749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9454542" y="5074920"/>
            <a:ext cx="1149373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10561053" y="50320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857072" y="54435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7118812" y="6172200"/>
            <a:ext cx="2023855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9142667" y="61722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9554147" y="6583680"/>
            <a:ext cx="1789269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11300554" y="65408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075950" y="61293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351520" y="2636520"/>
            <a:ext cx="1584960" cy="1584960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8668512" y="2953512"/>
            <a:ext cx="950976" cy="950976"/>
          </a:xfrm>
          <a:prstGeom prst="roundRect">
            <a:avLst>
              <a:gd name="adj" fmla="val 13333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668512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668512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8985504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985504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302496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302496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619488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619488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900" b="1" i="0">
                <a:solidFill>
                  <a:schemeClr val="tx1"/>
                </a:solidFill>
                <a:latin typeface="+mj-lt"/>
              </a:rPr>
              <a:t>Lake water quality testing is still handled manually in most places — slow, error-prone and hard to track.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project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553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50" b="1" i="0">
                <a:solidFill>
                  <a:schemeClr val="tx1"/>
                </a:solidFill>
                <a:latin typeface="+mj-lt"/>
              </a:rPr>
              <a:t>Most municipal staff and researchers we surveyed still rely on paper or spreadsheets for lake water quality testing.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26719" indent="-426719">
              <a:lnSpc>
                <a:spcPct val="120000"/>
              </a:lnSpc>
              <a:spcAft>
                <a:spcPts val="1320"/>
              </a:spcAft>
              <a:buClr>
                <a:schemeClr val="accent1"/>
              </a:buClr>
              <a:buFont typeface="Arial"/>
              <a:buChar char="–"/>
            </a:pPr>
            <a:r>
              <a:rPr sz="2400" b="0" i="0">
                <a:solidFill>
                  <a:schemeClr val="tx1"/>
                </a:solidFill>
                <a:latin typeface="+mn-lt"/>
              </a:rPr>
              <a:t>Lake water quality testing matters to municipal staff and researchers every day</a:t>
            </a:r>
          </a:p>
          <a:p>
            <a:pPr marL="426719" indent="-426719">
              <a:lnSpc>
                <a:spcPct val="120000"/>
              </a:lnSpc>
              <a:spcAft>
                <a:spcPts val="1320"/>
              </a:spcAft>
              <a:buClr>
                <a:schemeClr val="accent1"/>
              </a:buClr>
              <a:buFont typeface="Arial"/>
              <a:buChar char="–"/>
            </a:pPr>
            <a:r>
              <a:rPr sz="240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26719" indent="-426719">
              <a:lnSpc>
                <a:spcPct val="120000"/>
              </a:lnSpc>
              <a:spcAft>
                <a:spcPts val="1320"/>
              </a:spcAft>
              <a:buClr>
                <a:schemeClr val="accent1"/>
              </a:buClr>
              <a:buFont typeface="Arial"/>
              <a:buChar char="–"/>
            </a:pPr>
            <a:r>
              <a:rPr sz="240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26719" indent="-426719">
              <a:lnSpc>
                <a:spcPct val="120000"/>
              </a:lnSpc>
              <a:spcAft>
                <a:spcPts val="1320"/>
              </a:spcAft>
              <a:buClr>
                <a:schemeClr val="accent1"/>
              </a:buClr>
              <a:buFont typeface="Arial"/>
              <a:buChar char="–"/>
            </a:pPr>
            <a:r>
              <a:rPr sz="2400" b="0" i="0">
                <a:solidFill>
                  <a:schemeClr val="tx1"/>
                </a:solidFill>
                <a:latin typeface="+mn-lt"/>
              </a:rPr>
              <a:t>This project builds water quality monitoring buoy as a working prototype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Automate the core steps of lake water quality testing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Give municipal staff and researchers a simple, mobile-friendly interface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Store data securely and generate reports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7031393" y="685800"/>
            <a:ext cx="136768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8399075" y="6858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8810555" y="1097280"/>
            <a:ext cx="2202615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0970308" y="10544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988530" y="6429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6138465" y="1371600"/>
            <a:ext cx="1606802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7745267" y="137160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156747" y="1783080"/>
            <a:ext cx="1922132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10036016" y="174021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095602" y="1328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6452141" y="2057400"/>
            <a:ext cx="135584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7807987" y="164592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8219467" y="1645920"/>
            <a:ext cx="247182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10648425" y="16030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409279" y="20145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6868967" y="2743200"/>
            <a:ext cx="1015345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7884312" y="27432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8295792" y="3154680"/>
            <a:ext cx="132602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9578956" y="31118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826105" y="27003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7392312" y="3429000"/>
            <a:ext cx="141630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8808619" y="30175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9220099" y="3017520"/>
            <a:ext cx="1743971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10921207" y="29746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349450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7799925" y="4114800"/>
            <a:ext cx="622828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 flipV="1">
            <a:off x="8422753" y="370332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8834233" y="3703320"/>
            <a:ext cx="899413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9690783" y="36604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757063" y="40719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6414854" y="4800600"/>
            <a:ext cx="223376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8648616" y="48006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9060096" y="5212080"/>
            <a:ext cx="232053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11337767" y="51692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6371991" y="47577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6425655" y="5486400"/>
            <a:ext cx="2172659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8598314" y="548640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9009794" y="5897880"/>
            <a:ext cx="2850133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11817064" y="585501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382792" y="54435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7048844" y="6172200"/>
            <a:ext cx="114933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8198174" y="61722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8609654" y="6583680"/>
            <a:ext cx="103049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9597283" y="65408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005981" y="61293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351520" y="2636520"/>
            <a:ext cx="1584960" cy="1584960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8668512" y="2953512"/>
            <a:ext cx="950976" cy="950976"/>
          </a:xfrm>
          <a:prstGeom prst="roundRect">
            <a:avLst>
              <a:gd name="adj" fmla="val 13333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668512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668512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8985504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985504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302496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302496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619488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619488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Proposed System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204549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685800" y="305038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ounded Rectangle 12"/>
          <p:cNvSpPr/>
          <p:nvPr/>
        </p:nvSpPr>
        <p:spPr>
          <a:xfrm>
            <a:off x="685800" y="405526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ounded Rectangle 17"/>
          <p:cNvSpPr/>
          <p:nvPr/>
        </p:nvSpPr>
        <p:spPr>
          <a:xfrm>
            <a:off x="685800" y="506015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water quality monitoring buoy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658029" y="685800"/>
            <a:ext cx="24076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 flipV="1">
            <a:off x="9065629" y="2743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477109" y="274320"/>
            <a:ext cx="126395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0698200" y="2314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615166" y="6429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7690932" y="1371600"/>
            <a:ext cx="878441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8569373" y="137160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980853" y="1783080"/>
            <a:ext cx="1100834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10038825" y="174021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648070" y="1328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6307648" y="2057400"/>
            <a:ext cx="2682649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8990297" y="20574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9401777" y="2468880"/>
            <a:ext cx="1681243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11040158" y="24260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64786" y="20145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7561348" y="2743200"/>
            <a:ext cx="159570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9157055" y="23317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9568535" y="2331720"/>
            <a:ext cx="122833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10754008" y="22888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518485" y="27003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7759097" y="3429000"/>
            <a:ext cx="1356763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9115860" y="342900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9527340" y="3840480"/>
            <a:ext cx="931084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10415561" y="379761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716234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6638278" y="4114800"/>
            <a:ext cx="302084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9659125" y="41148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10070605" y="4526280"/>
            <a:ext cx="169034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11718083" y="44834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595416" y="40719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7558057" y="4800600"/>
            <a:ext cx="1672185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9230242" y="48006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9641722" y="5212080"/>
            <a:ext cx="87209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10470957" y="51692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515195" y="47577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6632428" y="5486400"/>
            <a:ext cx="1857868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 flipV="1">
            <a:off x="8490296" y="50749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8901776" y="5074920"/>
            <a:ext cx="1019255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9878169" y="50320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589565" y="54435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7573909" y="6172200"/>
            <a:ext cx="792855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 flipV="1">
            <a:off x="8366764" y="576072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8778244" y="5760720"/>
            <a:ext cx="88322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9618603" y="57178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531047" y="61293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351520" y="2636520"/>
            <a:ext cx="1584960" cy="1584960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8668512" y="2953512"/>
            <a:ext cx="950976" cy="950976"/>
          </a:xfrm>
          <a:prstGeom prst="roundRect">
            <a:avLst>
              <a:gd name="adj" fmla="val 13333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668512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668512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8985504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985504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302496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302496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619488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619488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650" b="1" i="0">
                <a:solidFill>
                  <a:schemeClr val="tx1"/>
                </a:solidFill>
                <a:latin typeface="+mj-lt"/>
              </a:rPr>
              <a:t>Implementation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861566"/>
            <a:ext cx="193548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280666"/>
            <a:ext cx="193548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585466"/>
            <a:ext cx="193548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Oval 7"/>
          <p:cNvSpPr/>
          <p:nvPr/>
        </p:nvSpPr>
        <p:spPr>
          <a:xfrm>
            <a:off x="2849880" y="3433191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849880" y="3823716"/>
            <a:ext cx="193548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49880" y="4242816"/>
            <a:ext cx="193548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49880" y="4547616"/>
            <a:ext cx="193548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35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Oval 11"/>
          <p:cNvSpPr/>
          <p:nvPr/>
        </p:nvSpPr>
        <p:spPr>
          <a:xfrm>
            <a:off x="5013960" y="3433191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13960" y="1861566"/>
            <a:ext cx="193548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13960" y="2280666"/>
            <a:ext cx="193548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13960" y="2585466"/>
            <a:ext cx="193548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Oval 15"/>
          <p:cNvSpPr/>
          <p:nvPr/>
        </p:nvSpPr>
        <p:spPr>
          <a:xfrm>
            <a:off x="7178040" y="3433191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78040" y="3823716"/>
            <a:ext cx="193548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78040" y="4242816"/>
            <a:ext cx="193548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78040" y="4547616"/>
            <a:ext cx="193548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Oval 19"/>
          <p:cNvSpPr/>
          <p:nvPr/>
        </p:nvSpPr>
        <p:spPr>
          <a:xfrm>
            <a:off x="934212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342120" y="1861566"/>
            <a:ext cx="193548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42120" y="2280666"/>
            <a:ext cx="193548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42120" y="2585466"/>
            <a:ext cx="193548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 dashboard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Overview of live data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entry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forms with validation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683292" y="685800"/>
            <a:ext cx="157696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 flipV="1">
            <a:off x="8260254" y="2743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8671734" y="274320"/>
            <a:ext cx="1696799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0325670" y="2314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640429" y="6429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7575029" y="1371600"/>
            <a:ext cx="136426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939289" y="9601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350769" y="960120"/>
            <a:ext cx="2156885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11464791" y="9172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532167" y="1328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7611815" y="2057400"/>
            <a:ext cx="94419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8556011" y="164592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8967491" y="1645920"/>
            <a:ext cx="746049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9670678" y="16030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568953" y="20145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7069423" y="2743200"/>
            <a:ext cx="1263823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8333246" y="23317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8744726" y="2331720"/>
            <a:ext cx="1880155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10582018" y="22888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026560" y="27003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7620156" y="3429000"/>
            <a:ext cx="1623041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9243197" y="30175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9654677" y="3017520"/>
            <a:ext cx="80326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10415080" y="29746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577293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6377504" y="4114800"/>
            <a:ext cx="258473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8962234" y="41148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9373714" y="4526280"/>
            <a:ext cx="1459143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10789994" y="44834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334641" y="40719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7567469" y="4800600"/>
            <a:ext cx="1302615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8870084" y="48006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9281564" y="5212080"/>
            <a:ext cx="2108119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11346820" y="51692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524607" y="47577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7920412" y="5486400"/>
            <a:ext cx="165198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 flipV="1">
            <a:off x="9572392" y="50749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9983872" y="5074920"/>
            <a:ext cx="99435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10935366" y="50320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877550" y="54435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7727637" y="6172200"/>
            <a:ext cx="77436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8501998" y="61722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8913478" y="6583680"/>
            <a:ext cx="1288805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10159421" y="65408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684774" y="61293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351520" y="2636520"/>
            <a:ext cx="1584960" cy="1584960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8668512" y="2953512"/>
            <a:ext cx="950976" cy="950976"/>
          </a:xfrm>
          <a:prstGeom prst="roundRect">
            <a:avLst>
              <a:gd name="adj" fmla="val 13333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668512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668512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8985504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985504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302496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302496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619488" y="25031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619488" y="42214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85800" y="6858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0"/>
            <a:ext cx="4724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75448" y="1905000"/>
            <a:ext cx="3730752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24/7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5448" y="2952750"/>
            <a:ext cx="3730752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continuous monitoring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7775448" y="3619500"/>
            <a:ext cx="3730752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775448" y="3810000"/>
            <a:ext cx="3730752" cy="1638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24/7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continuous monitoring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100%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records digitised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&lt; 1 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response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Water Quality Monitoring Buoy meets its main objectives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Automation saves time and reduces errors for municipal staff and researchers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apps for Android and iOS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AI insights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Predictions from historical data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Scale-up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33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Dept. of Civil Engineering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318">
  <a:themeElements>
    <a:clrScheme name="Morphiq college-318">
      <a:dk1>
        <a:srgbClr val="FFFFFF"/>
      </a:dk1>
      <a:lt1>
        <a:srgbClr val="0B0B0B"/>
      </a:lt1>
      <a:dk2>
        <a:srgbClr val="9E9E9E"/>
      </a:dk2>
      <a:lt2>
        <a:srgbClr val="1A1A1A"/>
      </a:lt2>
      <a:accent1>
        <a:srgbClr val="FF2E2E"/>
      </a:accent1>
      <a:accent2>
        <a:srgbClr val="FFFFFF"/>
      </a:accent2>
      <a:accent3>
        <a:srgbClr val="FFB800"/>
      </a:accent3>
      <a:accent4>
        <a:srgbClr val="3D3D3D"/>
      </a:accent4>
      <a:accent5>
        <a:srgbClr val="371111"/>
      </a:accent5>
      <a:accent6>
        <a:srgbClr val="323232"/>
      </a:accent6>
      <a:hlink>
        <a:srgbClr val="FF2E2E"/>
      </a:hlink>
      <a:folHlink>
        <a:srgbClr val="FFFFFF"/>
      </a:folHlink>
    </a:clrScheme>
    <a:fontScheme name="Morphiq college-318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Quality Monitoring Buoy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