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Command accuracy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Quiet room</c:v>
                </c:pt>
                <c:pt idx="1">
                  <c:v>TV on</c:v>
                </c:pt>
                <c:pt idx="2">
                  <c:v>Kitchen</c:v>
                </c:pt>
                <c:pt idx="3">
                  <c:v>Outdoor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98</c:v>
                </c:pt>
                <c:pt idx="1">
                  <c:v>92</c:v>
                </c:pt>
                <c:pt idx="2">
                  <c:v>90</c:v>
                </c:pt>
                <c:pt idx="3">
                  <c:v>85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VOICE-CONTROLLED HOME AUTOMATION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VOICE-CONTROLLED HOME AUTOMATION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VOICE-CONTROLLED HOME AUTOMATION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VOICE-CONTROLLED HOME AUTOMATION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735927" y="685800"/>
            <a:ext cx="61607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 flipV="1">
            <a:off x="1351997" y="2743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763477" y="274320"/>
            <a:ext cx="71550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2436120" y="2314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93064" y="6429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534461" y="1371600"/>
            <a:ext cx="99959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1534057" y="9601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1945537" y="960120"/>
            <a:ext cx="61407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2516750" y="9172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91598" y="1328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287779" y="2057400"/>
            <a:ext cx="91104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198825" y="16459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1610305" y="1645920"/>
            <a:ext cx="113252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2699967" y="16030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244917" y="20145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792143" y="2743200"/>
            <a:ext cx="71798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1510129" y="23317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1921609" y="2331720"/>
            <a:ext cx="847433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2726180" y="22888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49281" y="27003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369510" y="3429000"/>
            <a:ext cx="1182371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1551881" y="34290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1963361" y="3840480"/>
            <a:ext cx="38389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2304393" y="37976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326647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464488" y="4114800"/>
            <a:ext cx="109675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 flipV="1">
            <a:off x="1561241" y="37033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1972721" y="3703320"/>
            <a:ext cx="101249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2942352" y="36604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21625" y="4071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160833" y="4800600"/>
            <a:ext cx="1358799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 flipV="1">
            <a:off x="1519632" y="43891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1931112" y="4389120"/>
            <a:ext cx="59780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2486055" y="43462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17971" y="47577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200226" y="5486400"/>
            <a:ext cx="857281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 flipV="1">
            <a:off x="1057507" y="50749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1468987" y="5074920"/>
            <a:ext cx="575583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2001707" y="50320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57364" y="54435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544427" y="6172200"/>
            <a:ext cx="99696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1541390" y="61722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1952870" y="6583680"/>
            <a:ext cx="30503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2215044" y="65408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501565" y="61293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1163002" y="3020378"/>
            <a:ext cx="817245" cy="817245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1326452" y="3183826"/>
            <a:ext cx="490347" cy="490347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326452" y="288702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326452" y="383762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489900" y="288702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489900" y="383762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653349" y="288702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1653349" y="383762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816798" y="288702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816798" y="383762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FINAL YEAR PROJECT · B.TECH ELECTRONICS ENGINEERING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714750" y="58864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714750" y="60769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350000" y="58864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GUIDED BY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350000" y="60769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Prof. R. K. Mehta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985250" y="58864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985250" y="60769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Electronics Engineering,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750" b="1" i="0">
                <a:solidFill>
                  <a:schemeClr val="tx1"/>
                </a:solidFill>
                <a:latin typeface="+mj-lt"/>
              </a:rPr>
              <a:t>Voice-Controlled Home Automation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Switch lights and fans with your voice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3556000" cy="2095500"/>
          </a:xfrm>
          <a:prstGeom prst="roundRect">
            <a:avLst>
              <a:gd name="adj" fmla="val 363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000" y="1657350"/>
            <a:ext cx="3556000" cy="2095500"/>
          </a:xfrm>
          <a:prstGeom prst="roundRect">
            <a:avLst>
              <a:gd name="adj" fmla="val 363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466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66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2600" y="1657350"/>
            <a:ext cx="3556000" cy="2095500"/>
          </a:xfrm>
          <a:prstGeom prst="roundRect">
            <a:avLst>
              <a:gd name="adj" fmla="val 363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312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312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3400" y="3981450"/>
            <a:ext cx="3556000" cy="2095500"/>
          </a:xfrm>
          <a:prstGeom prst="roundRect">
            <a:avLst>
              <a:gd name="adj" fmla="val 363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18000" y="3981450"/>
            <a:ext cx="3556000" cy="2095500"/>
          </a:xfrm>
          <a:prstGeom prst="roundRect">
            <a:avLst>
              <a:gd name="adj" fmla="val 363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6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66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02600" y="3981450"/>
            <a:ext cx="3556000" cy="2095500"/>
          </a:xfrm>
          <a:prstGeom prst="roundRect">
            <a:avLst>
              <a:gd name="adj" fmla="val 363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31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312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250" b="1" i="0">
                <a:solidFill>
                  <a:schemeClr val="bg1"/>
                </a:solidFill>
                <a:latin typeface="+mj-lt"/>
              </a:rPr>
              <a:t>Controlling home appliances is still handled manually in most places — slow, error-prone and hard to track.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this project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195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Most families and elderly users we surveyed still rely on paper or spreadsheets for controlling home appliances.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Controlling home appliances matters to families and elderly users every day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This project builds voice-controlled home automation as a working prototype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Literature &amp; Gap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53911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Existing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657350"/>
            <a:ext cx="5391150" cy="609600"/>
          </a:xfrm>
          <a:prstGeom prst="roundRect">
            <a:avLst>
              <a:gd name="adj" fmla="val 7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533400" y="19311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533400" y="301228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533400" y="409336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533400" y="517445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199644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Jul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19964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199644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9" name="Oval 8"/>
          <p:cNvSpPr/>
          <p:nvPr/>
        </p:nvSpPr>
        <p:spPr>
          <a:xfrm>
            <a:off x="275844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758440" y="3799332"/>
            <a:ext cx="199644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Aug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58440" y="4218432"/>
            <a:ext cx="19964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58440" y="4523232"/>
            <a:ext cx="199644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3" name="Oval 12"/>
          <p:cNvSpPr/>
          <p:nvPr/>
        </p:nvSpPr>
        <p:spPr>
          <a:xfrm>
            <a:off x="498348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983480" y="1837182"/>
            <a:ext cx="199644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Sep–Oct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83480" y="2256282"/>
            <a:ext cx="19964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83480" y="2561082"/>
            <a:ext cx="199644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7" name="Oval 16"/>
          <p:cNvSpPr/>
          <p:nvPr/>
        </p:nvSpPr>
        <p:spPr>
          <a:xfrm>
            <a:off x="720852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208520" y="3799332"/>
            <a:ext cx="199644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Nov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08520" y="4218432"/>
            <a:ext cx="19964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08520" y="4523232"/>
            <a:ext cx="199644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1" name="Oval 20"/>
          <p:cNvSpPr/>
          <p:nvPr/>
        </p:nvSpPr>
        <p:spPr>
          <a:xfrm>
            <a:off x="943356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433560" y="1837182"/>
            <a:ext cx="199644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Dec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33560" y="2256282"/>
            <a:ext cx="19964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33560" y="2561082"/>
            <a:ext cx="199644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95%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2024" y="2800350"/>
            <a:ext cx="3846576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commands recognised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812024" y="3467100"/>
            <a:ext cx="3846576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812024" y="3657600"/>
            <a:ext cx="3846576" cy="1943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2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95%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commands recognised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2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100%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records digitised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2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&lt; 1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response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Voice-Controlled Home Automation meets its main objectives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Automation saves time and reduces errors for families and elderly users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8226273" y="685800"/>
            <a:ext cx="1059961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9286234" y="6858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697714" y="1097280"/>
            <a:ext cx="554753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0209605" y="10544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183410" y="6429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7752514" y="1371600"/>
            <a:ext cx="148153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234053" y="13716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645533" y="1783080"/>
            <a:ext cx="192661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1529285" y="17402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709651" y="1328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8259997" y="2057400"/>
            <a:ext cx="1608219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9868216" y="20574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10279696" y="2468880"/>
            <a:ext cx="1004559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11241392" y="24260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217135" y="20145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7608073" y="2743200"/>
            <a:ext cx="2090871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9698944" y="23317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10110424" y="2331720"/>
            <a:ext cx="149998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11567543" y="22888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565210" y="27003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6885230" y="3429000"/>
            <a:ext cx="279524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9680474" y="30175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10091954" y="3017520"/>
            <a:ext cx="161941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1668509" y="29746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842368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6994247" y="4114800"/>
            <a:ext cx="119133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 flipV="1">
            <a:off x="8185582" y="37033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8597062" y="3703320"/>
            <a:ext cx="163131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10185516" y="36604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951384" y="4071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7750519" y="4800600"/>
            <a:ext cx="16342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 flipV="1">
            <a:off x="9384719" y="43891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796199" y="4389120"/>
            <a:ext cx="1073649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0826985" y="43462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707656" y="47577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7547559" y="5486400"/>
            <a:ext cx="989382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8536941" y="54864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8948421" y="5897880"/>
            <a:ext cx="138041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0285974" y="58550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504696" y="54435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7006577" y="6172200"/>
            <a:ext cx="229164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 flipV="1">
            <a:off x="9298222" y="57607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709702" y="5760720"/>
            <a:ext cx="160843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11275271" y="57178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6963714" y="61293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735568" y="2715768"/>
            <a:ext cx="1426464" cy="1426464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9020861" y="3001061"/>
            <a:ext cx="855878" cy="855878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020861" y="258241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020861" y="414223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306154" y="258241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306154" y="414223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591446" y="258241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591446" y="414223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876739" y="258241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876739" y="414223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33400" y="556260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Dept. of Electronics Engineering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320">
  <a:themeElements>
    <a:clrScheme name="Morphiq college-320">
      <a:dk1>
        <a:srgbClr val="EEF2F4"/>
      </a:dk1>
      <a:lt1>
        <a:srgbClr val="1E2329"/>
      </a:lt1>
      <a:dk2>
        <a:srgbClr val="A5AEB8"/>
      </a:dk2>
      <a:lt2>
        <a:srgbClr val="2A3038"/>
      </a:lt2>
      <a:accent1>
        <a:srgbClr val="5EEAD4"/>
      </a:accent1>
      <a:accent2>
        <a:srgbClr val="F8FAFC"/>
      </a:accent2>
      <a:accent3>
        <a:srgbClr val="FB923C"/>
      </a:accent3>
      <a:accent4>
        <a:srgbClr val="818CF8"/>
      </a:accent4>
      <a:accent5>
        <a:srgbClr val="2A4748"/>
      </a:accent5>
      <a:accent6>
        <a:srgbClr val="3F4449"/>
      </a:accent6>
      <a:hlink>
        <a:srgbClr val="5EEAD4"/>
      </a:hlink>
      <a:folHlink>
        <a:srgbClr val="F8FAFC"/>
      </a:folHlink>
    </a:clrScheme>
    <a:fontScheme name="Morphiq college-320">
      <a:majorFont>
        <a:latin typeface="PT Serif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Voice-Controlled Home Automation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