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Relationship Id="rId128" Type="http://schemas.openxmlformats.org/officeDocument/2006/relationships/slide" Target="slides/slide12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Command accuracy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Quiet room</c:v>
                </c:pt>
                <c:pt idx="1">
                  <c:v>TV on</c:v>
                </c:pt>
                <c:pt idx="2">
                  <c:v>Kitchen</c:v>
                </c:pt>
                <c:pt idx="3">
                  <c:v>Outdoor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98</c:v>
                </c:pt>
                <c:pt idx="1">
                  <c:v>92</c:v>
                </c:pt>
                <c:pt idx="2">
                  <c:v>90</c:v>
                </c:pt>
                <c:pt idx="3">
                  <c:v>85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PM2.5 (µg/m³)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6 AM</c:v>
                </c:pt>
                <c:pt idx="1">
                  <c:v>10 AM</c:v>
                </c:pt>
                <c:pt idx="2">
                  <c:v>2 PM</c:v>
                </c:pt>
                <c:pt idx="3">
                  <c:v>6 PM</c:v>
                </c:pt>
                <c:pt idx="4">
                  <c:v>10 PM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42</c:v>
                </c:pt>
                <c:pt idx="1">
                  <c:v>88</c:v>
                </c:pt>
                <c:pt idx="2">
                  <c:v>61</c:v>
                </c:pt>
                <c:pt idx="3">
                  <c:v>96</c:v>
                </c:pt>
                <c:pt idx="4">
                  <c:v>70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Energy (kWh/day)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</c:v>
                </c:pt>
                <c:pt idx="1">
                  <c:v>21</c:v>
                </c:pt>
                <c:pt idx="2">
                  <c:v>16</c:v>
                </c:pt>
                <c:pt idx="3">
                  <c:v>22</c:v>
                </c:pt>
                <c:pt idx="4">
                  <c:v>20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Monthly savings (₹)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  <c:pt idx="3">
                  <c:v>Month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800</c:v>
                </c:pt>
                <c:pt idx="1">
                  <c:v>1400</c:v>
                </c:pt>
                <c:pt idx="2">
                  <c:v>1900</c:v>
                </c:pt>
                <c:pt idx="3">
                  <c:v>2300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Max drift (mm)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Plain</c:v>
                </c:pt>
                <c:pt idx="1">
                  <c:v>Bands</c:v>
                </c:pt>
                <c:pt idx="2">
                  <c:v>Bands+ties</c:v>
                </c:pt>
                <c:pt idx="3">
                  <c:v>Proposed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26</c:v>
                </c:pt>
                <c:pt idx="2">
                  <c:v>19</c:v>
                </c:pt>
                <c:pt idx="3">
                  <c:v>12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F1 score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Naive Bayes</c:v>
                </c:pt>
                <c:pt idx="1">
                  <c:v>SVM</c:v>
                </c:pt>
                <c:pt idx="2">
                  <c:v>LSTM</c:v>
                </c:pt>
                <c:pt idx="3">
                  <c:v>BERT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0.78</c:v>
                </c:pt>
                <c:pt idx="1">
                  <c:v>0.83</c:v>
                </c:pt>
                <c:pt idx="2">
                  <c:v>0.87</c:v>
                </c:pt>
                <c:pt idx="3">
                  <c:v>0.93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Search time (min)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6</c:v>
                </c:pt>
                <c:pt idx="2">
                  <c:v>4</c:v>
                </c:pt>
                <c:pt idx="3">
                  <c:v>3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FINAL YEAR PROJECT — COMPLETE DEFENCE DECK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FINAL YEAR PROJECT — COMPLETE DEFENCE DECK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FINAL YEAR PROJECT — COMPLETE DEFENCE DECK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FINAL YEAR PROJECT — COMPLETE DEFENCE DECK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 flipH="1">
            <a:off x="10280332" y="3333750"/>
            <a:ext cx="404813" cy="70115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>
            <a:off x="9470708" y="4034906"/>
            <a:ext cx="809624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H="1" flipV="1">
            <a:off x="9065895" y="3333750"/>
            <a:ext cx="404813" cy="70115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9065895" y="2632594"/>
            <a:ext cx="404813" cy="70115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9470708" y="2632594"/>
            <a:ext cx="809624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10280332" y="2632594"/>
            <a:ext cx="404813" cy="70115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10685145" y="3333750"/>
            <a:ext cx="58293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>
            <a:off x="9179242" y="4034906"/>
            <a:ext cx="291466" cy="504832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H="1" flipV="1">
            <a:off x="9179242" y="2127762"/>
            <a:ext cx="291466" cy="504832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10474642" y="3123248"/>
            <a:ext cx="421005" cy="42100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069830" y="3824403"/>
            <a:ext cx="421005" cy="42100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260205" y="3824403"/>
            <a:ext cx="421005" cy="42100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855392" y="3123248"/>
            <a:ext cx="421005" cy="42100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260205" y="2422092"/>
            <a:ext cx="421005" cy="42100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069830" y="2422092"/>
            <a:ext cx="421005" cy="42100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122342" y="3188018"/>
            <a:ext cx="291465" cy="29146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033510" y="4394006"/>
            <a:ext cx="291465" cy="29146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33510" y="1982029"/>
            <a:ext cx="291465" cy="29146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33400" y="1333500"/>
            <a:ext cx="11125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B.TECH · FINAL YEAR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3400" y="60388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Presenter Name   ·   7   ·  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0" i="0">
                <a:solidFill>
                  <a:schemeClr val="bg1"/>
                </a:solidFill>
                <a:latin typeface="+mj-lt"/>
              </a:rPr>
              <a:t>Final Year Project — Complete Defence Deck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All project chapters in one editable deck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16573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85900" y="16573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Voice-Controlled Home Automation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23844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33400" y="23939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5900" y="23939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Air Quality Monitoring Network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31210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533400" y="31305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5900" y="31305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Solar Power Monitoring Dashboard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485900" y="38576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533400" y="38671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85900" y="38671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Expense Tracker with Budget Insights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85900" y="45942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533400" y="46037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85900" y="46037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Earthquake-Resistant Low-Cost Housing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485900" y="5330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TextBox 17"/>
          <p:cNvSpPr txBox="1"/>
          <p:nvPr/>
        </p:nvSpPr>
        <p:spPr>
          <a:xfrm>
            <a:off x="533400" y="53403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85900" y="53403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Fake News Detection using NLP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485900" y="60674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1" name="Image placeholder (right-click &gt; Format Shape &gt; Picture fill)"/>
          <p:cNvSpPr/>
          <p:nvPr/>
        </p:nvSpPr>
        <p:spPr>
          <a:xfrm>
            <a:off x="8066532" y="1657350"/>
            <a:ext cx="3592068" cy="4305300"/>
          </a:xfrm>
          <a:prstGeom prst="roundRect">
            <a:avLst>
              <a:gd name="adj" fmla="val 37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52966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075926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61782" y="41757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Voice-Controlled Home Automation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Switch lights and fans with your voice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Project 1 · Voice-Controlled Home Automation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34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Most families and elderly users we surveyed still rely on paper or spreadsheets for controlling home appliances.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Controlling home appliances matters to families and elderly users every day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This project builds voice-controlled home automation as a working prototype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Controlling home appliances takes hours of repetitive effort.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Mistakes creep in and are hard to trace.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insight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Families and elderly users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Automate the core steps of controlling home appliances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Give families and elderly users a simple, mobile-friendly interface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301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Existing system</a:t>
            </a:r>
          </a:p>
        </p:txBody>
      </p:sp>
      <p:sp>
        <p:nvSpPr>
          <p:cNvPr id="5" name="Rectangle 4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Manual records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Slow turnaround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No reports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301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Proposed system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Automated workflow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Real-time dashboard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One-click reports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533400" y="19311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Oval 7"/>
          <p:cNvSpPr/>
          <p:nvPr/>
        </p:nvSpPr>
        <p:spPr>
          <a:xfrm>
            <a:off x="533400" y="30122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533400" y="40933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533400" y="51744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voice-controlled home automation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ESP8266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Wi-Fi relay board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67088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633788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33788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3788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Voice assistant API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33788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Speech commands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467475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67475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67475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Node-RED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7475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Automation flows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34462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301162" y="2137410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01162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01162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01162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Manual control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533400" y="1847850"/>
            <a:ext cx="228219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4295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7" name="Chevron 6"/>
          <p:cNvSpPr/>
          <p:nvPr/>
        </p:nvSpPr>
        <p:spPr>
          <a:xfrm>
            <a:off x="2758440" y="1847850"/>
            <a:ext cx="228219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8229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464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464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1" name="Chevron 10"/>
          <p:cNvSpPr/>
          <p:nvPr/>
        </p:nvSpPr>
        <p:spPr>
          <a:xfrm>
            <a:off x="4983480" y="1847850"/>
            <a:ext cx="228219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0733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Sep–Oct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5968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5968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5" name="Chevron 14"/>
          <p:cNvSpPr/>
          <p:nvPr/>
        </p:nvSpPr>
        <p:spPr>
          <a:xfrm>
            <a:off x="7208520" y="1847850"/>
            <a:ext cx="228219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3237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8472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8472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19" name="Chevron 18"/>
          <p:cNvSpPr/>
          <p:nvPr/>
        </p:nvSpPr>
        <p:spPr>
          <a:xfrm>
            <a:off x="9433560" y="1847850"/>
            <a:ext cx="228219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5741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0976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0976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 dashboard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Overview of live data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entry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forms with validation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95%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12024" y="2800350"/>
            <a:ext cx="3846576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commands recognised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7812024" y="3467100"/>
            <a:ext cx="3846576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812024" y="3657600"/>
            <a:ext cx="3846576" cy="1943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95%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commands recognised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records digitised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&lt; 1 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response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Voice-Controlled Home Automation meets its main objectives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Automation saves time and reduces errors for families and elderly users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Air Quality Monitoring Network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Low-cost sensors mapping pollution across a campus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Project 2 · Air Quality Monitoring Network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34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PM2.5 particles are small enough to enter the bloodstream.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Air pollution varies sharply over short distances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Official monitoring stations are sparse and expensive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Low-cost sensor nodes can fill the gaps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We deployed a small network and a live map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Sparse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One station may cover a whole district.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High cost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Reference monitors cost lakhs of rupees each.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Low awareness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People rarely see local, live readings.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Build nodes measuring PM2.5, PM10, CO₂ and humidity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Calibrate against a reference instrument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Publish a live campus air-quality map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Send alerts when levels cross safe limits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Kim et al.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Low-cost PM sensors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Drift without calibration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City AQ networks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Dense sensor grids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Proprietary platforms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Patel &amp; Joshi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LoRa-based nodes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 pilot only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301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Existing system</a:t>
            </a:r>
          </a:p>
        </p:txBody>
      </p:sp>
      <p:sp>
        <p:nvSpPr>
          <p:cNvPr id="5" name="Rectangle 4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Few official stations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Hourly, delayed data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No local alerts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301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Proposed system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Dense low-cost node network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Minute-level live map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Threshold alerts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533400" y="19311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PMS5003 and CO₂ sensors in each node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Oval 7"/>
          <p:cNvSpPr/>
          <p:nvPr/>
        </p:nvSpPr>
        <p:spPr>
          <a:xfrm>
            <a:off x="533400" y="30122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Transmit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LoRa sends readings to a gateway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533400" y="40933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Calibrate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Correction model on the server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533400" y="51744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Visualise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Live map and alerts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Solar-powered nodes send readings over LoRa to a gateway, which forwards them to a time-series database. A calibration model corrects drift before the map is updated.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ESP32 + LoRa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Node controller and radio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67088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633788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33788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3788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PMS5003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33788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Particulate matter sensor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467475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67475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67475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InfluxDB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7475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Time-series storage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34462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301162" y="2137410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01162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01162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Leaflet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01162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Interactive map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533400" y="1847850"/>
            <a:ext cx="228219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4295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7" name="Chevron 6"/>
          <p:cNvSpPr/>
          <p:nvPr/>
        </p:nvSpPr>
        <p:spPr>
          <a:xfrm>
            <a:off x="2758440" y="1847850"/>
            <a:ext cx="228219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8229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464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464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1" name="Chevron 10"/>
          <p:cNvSpPr/>
          <p:nvPr/>
        </p:nvSpPr>
        <p:spPr>
          <a:xfrm>
            <a:off x="4983480" y="1847850"/>
            <a:ext cx="228219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0733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Sep–Oct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5968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5968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5" name="Chevron 14"/>
          <p:cNvSpPr/>
          <p:nvPr/>
        </p:nvSpPr>
        <p:spPr>
          <a:xfrm>
            <a:off x="7208520" y="1847850"/>
            <a:ext cx="228219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3237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8472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8472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19" name="Chevron 18"/>
          <p:cNvSpPr/>
          <p:nvPr/>
        </p:nvSpPr>
        <p:spPr>
          <a:xfrm>
            <a:off x="9433560" y="1847850"/>
            <a:ext cx="228219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5741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0976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0976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Sensor node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Weatherproof enclosure with solar panel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Gateway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Rooftop LoRa receiver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Live map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Colour-coded AQI by location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0.91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12024" y="2800350"/>
            <a:ext cx="3846576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correlation with the reference monitor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7812024" y="3467100"/>
            <a:ext cx="3846576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812024" y="3657600"/>
            <a:ext cx="3846576" cy="1943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Readings peak with morning and evening traffic, matching the reference station trend.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nodes deployed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0.91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correlation after calibration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 min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update interval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Low-cost nodes give useful, local air-quality data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Calibration is essential for accuracy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 live map raises awareness quickly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City scale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Expand to nearby wards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Forecasting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 next-day AQI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Health alerts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Notify sensitive groups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Solar Power Monitoring Dashboard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Live generation tracking for rooftop solar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Project 3 · Solar Power Monitoring Dashboard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34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Most homeowners and installers we surveyed still rely on paper or spreadsheets for solar plant monitoring.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Solar plant monitoring matters to homeowners and installers every day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This project builds solar power monitoring dashboard as a working prototype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Solar plant monitoring takes hours of repetitive effort.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Mistakes creep in and are hard to trace.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insight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Homeowners and installers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Automate the core steps of solar plant monitoring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Give homeowners and installers a simple, mobile-friendly interface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301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Existing system</a:t>
            </a:r>
          </a:p>
        </p:txBody>
      </p:sp>
      <p:sp>
        <p:nvSpPr>
          <p:cNvPr id="5" name="Rectangle 4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Manual records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Slow turnaround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No reports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301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Proposed system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Automated workflow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Real-time dashboard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One-click reports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533400" y="19311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Oval 7"/>
          <p:cNvSpPr/>
          <p:nvPr/>
        </p:nvSpPr>
        <p:spPr>
          <a:xfrm>
            <a:off x="533400" y="30122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533400" y="40933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533400" y="51744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solar power monitoring dashboard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INA219 sensors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Voltage and current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67088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633788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33788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3788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ESP32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33788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Data logger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467475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67475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67475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InfluxDB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7475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Time-series data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34462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301162" y="2137410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01162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01162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Grafana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01162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Dashboard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533400" y="1847850"/>
            <a:ext cx="228219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4295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7" name="Chevron 6"/>
          <p:cNvSpPr/>
          <p:nvPr/>
        </p:nvSpPr>
        <p:spPr>
          <a:xfrm>
            <a:off x="2758440" y="1847850"/>
            <a:ext cx="228219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8229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464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464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1" name="Chevron 10"/>
          <p:cNvSpPr/>
          <p:nvPr/>
        </p:nvSpPr>
        <p:spPr>
          <a:xfrm>
            <a:off x="4983480" y="1847850"/>
            <a:ext cx="228219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0733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Sep–Oct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5968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5968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5" name="Chevron 14"/>
          <p:cNvSpPr/>
          <p:nvPr/>
        </p:nvSpPr>
        <p:spPr>
          <a:xfrm>
            <a:off x="7208520" y="1847850"/>
            <a:ext cx="228219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3237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8472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8472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19" name="Chevron 18"/>
          <p:cNvSpPr/>
          <p:nvPr/>
        </p:nvSpPr>
        <p:spPr>
          <a:xfrm>
            <a:off x="9433560" y="1847850"/>
            <a:ext cx="228219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5741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0976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0976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 dashboard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Overview of live data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entry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forms with validation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12%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12024" y="2800350"/>
            <a:ext cx="3846576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more yield after fault alerts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7812024" y="3467100"/>
            <a:ext cx="3846576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812024" y="3657600"/>
            <a:ext cx="3846576" cy="1943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12%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more yield after fault alerts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records digitised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&lt; 1 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response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Solar Power Monitoring Dashboard meets its main objectives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Automation saves time and reduces errors for homeowners and installers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Expense Tracker with Budget Insights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Personal finance app for students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Project 4 · Expense Tracker with Budget Insights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34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Most college students we surveyed still rely on paper or spreadsheets for tracking personal expenses.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Tracking personal expenses matters to college students every day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This project builds expense tracker with budget insights as a working prototype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Tracking personal expenses takes hours of repetitive effort.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Mistakes creep in and are hard to trace.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insight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College students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Automate the core steps of tracking personal expenses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Give college students a simple, mobile-friendly interface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301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Existing system</a:t>
            </a:r>
          </a:p>
        </p:txBody>
      </p:sp>
      <p:sp>
        <p:nvSpPr>
          <p:cNvPr id="5" name="Rectangle 4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Manual records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Slow turnaround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No reports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301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Proposed system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Automated workflow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Real-time dashboard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One-click reports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533400" y="19311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Oval 7"/>
          <p:cNvSpPr/>
          <p:nvPr/>
        </p:nvSpPr>
        <p:spPr>
          <a:xfrm>
            <a:off x="533400" y="30122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533400" y="40933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533400" y="51744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expense tracker with budget insights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Kotlin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Android app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67088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633788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33788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3788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Room DB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33788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Offline storage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467475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67475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67475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Firebase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7475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Sync and backup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34462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301162" y="2137410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01162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01162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MPAndroidChart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01162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Spending charts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533400" y="1847850"/>
            <a:ext cx="228219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4295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7" name="Chevron 6"/>
          <p:cNvSpPr/>
          <p:nvPr/>
        </p:nvSpPr>
        <p:spPr>
          <a:xfrm>
            <a:off x="2758440" y="1847850"/>
            <a:ext cx="228219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8229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464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464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1" name="Chevron 10"/>
          <p:cNvSpPr/>
          <p:nvPr/>
        </p:nvSpPr>
        <p:spPr>
          <a:xfrm>
            <a:off x="4983480" y="1847850"/>
            <a:ext cx="228219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0733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Sep–Oct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5968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5968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5" name="Chevron 14"/>
          <p:cNvSpPr/>
          <p:nvPr/>
        </p:nvSpPr>
        <p:spPr>
          <a:xfrm>
            <a:off x="7208520" y="1847850"/>
            <a:ext cx="228219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3237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8472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8472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19" name="Chevron 18"/>
          <p:cNvSpPr/>
          <p:nvPr/>
        </p:nvSpPr>
        <p:spPr>
          <a:xfrm>
            <a:off x="9433560" y="1847850"/>
            <a:ext cx="228219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5741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0976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0976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 dashboard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Overview of live data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entry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forms with validation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2.9×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12024" y="2800350"/>
            <a:ext cx="3846576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more monthly savings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7812024" y="3467100"/>
            <a:ext cx="3846576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812024" y="3657600"/>
            <a:ext cx="3846576" cy="1943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2.9×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more monthly savings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records digitised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&lt; 1 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response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Expense Tracker with Budget Insights meets its main objectives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Automation saves time and reduces errors for college students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Earthquake-Resistant Low-Cost Housing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Design study for rural homes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Project 5 · Earthquake-Resistant Low-Cost Housing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34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Most rural families and masons we surveyed still rely on paper or spreadsheets for safe rural house design.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Safe rural house design matters to rural families and masons every day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This project builds earthquake-resistant low-cost housing as a working prototype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Safe rural house design takes hours of repetitive effort.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Mistakes creep in and are hard to trace.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insight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Rural families and masons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Automate the core steps of safe rural house design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Give rural families and masons a simple, mobile-friendly interface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301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Existing system</a:t>
            </a:r>
          </a:p>
        </p:txBody>
      </p:sp>
      <p:sp>
        <p:nvSpPr>
          <p:cNvPr id="5" name="Rectangle 4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Manual records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Slow turnaround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No reports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301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Proposed system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Automated workflow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Real-time dashboard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One-click reports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533400" y="19311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Oval 7"/>
          <p:cNvSpPr/>
          <p:nvPr/>
        </p:nvSpPr>
        <p:spPr>
          <a:xfrm>
            <a:off x="533400" y="30122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533400" y="40933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533400" y="51744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earthquake-resistant low-cost housing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STAAD.Pro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Structural analysis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67088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633788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33788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3788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AutoCAD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33788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Drawings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467475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67475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67475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Shake table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7475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Model testing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34462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301162" y="2137410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01162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01162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Local materials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01162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Brick and bamboo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533400" y="1847850"/>
            <a:ext cx="228219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4295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7" name="Chevron 6"/>
          <p:cNvSpPr/>
          <p:nvPr/>
        </p:nvSpPr>
        <p:spPr>
          <a:xfrm>
            <a:off x="2758440" y="1847850"/>
            <a:ext cx="228219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8229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464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464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1" name="Chevron 10"/>
          <p:cNvSpPr/>
          <p:nvPr/>
        </p:nvSpPr>
        <p:spPr>
          <a:xfrm>
            <a:off x="4983480" y="1847850"/>
            <a:ext cx="228219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0733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Sep–Oct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5968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5968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5" name="Chevron 14"/>
          <p:cNvSpPr/>
          <p:nvPr/>
        </p:nvSpPr>
        <p:spPr>
          <a:xfrm>
            <a:off x="7208520" y="1847850"/>
            <a:ext cx="228219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3237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8472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8472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19" name="Chevron 18"/>
          <p:cNvSpPr/>
          <p:nvPr/>
        </p:nvSpPr>
        <p:spPr>
          <a:xfrm>
            <a:off x="9433560" y="1847850"/>
            <a:ext cx="228219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5741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0976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0976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 dashboard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Overview of live data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entry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forms with validation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68%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12024" y="2800350"/>
            <a:ext cx="3846576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less drift than a plain wall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7812024" y="3467100"/>
            <a:ext cx="3846576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812024" y="3657600"/>
            <a:ext cx="3846576" cy="1943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68%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less drift than a plain wall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records digitised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&lt; 1 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response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Earthquake-Resistant Low-Cost Housing meets its main objectives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Automation saves time and reduces errors for rural families and masons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Fake News Detection using NLP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Flagging misleading headlines automatically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Project 6 · Fake News Detection using NLP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34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Most readers and fact-checkers we surveyed still rely on paper or spreadsheets for checking news credibility.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Checking news credibility matters to readers and fact-checkers every day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This project builds fake news detection using nlp as a working prototype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Checking news credibility takes hours of repetitive effort.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Mistakes creep in and are hard to trace.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insight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Readers and fact-checkers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Automate the core steps of checking news credibility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Give readers and fact-checkers a simple, mobile-friendly interface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301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Existing system</a:t>
            </a:r>
          </a:p>
        </p:txBody>
      </p:sp>
      <p:sp>
        <p:nvSpPr>
          <p:cNvPr id="5" name="Rectangle 4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Manual records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Slow turnaround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No reports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301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Proposed system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Automated workflow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Real-time dashboard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One-click reports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533400" y="19311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Oval 7"/>
          <p:cNvSpPr/>
          <p:nvPr/>
        </p:nvSpPr>
        <p:spPr>
          <a:xfrm>
            <a:off x="533400" y="30122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533400" y="40933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533400" y="51744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fake news detection using nlp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Python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Pipeline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67088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633788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33788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3788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scikit-learn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33788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Classical models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467475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67475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67475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BERT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7475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Transformer model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34462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301162" y="2137410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01162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01162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Streamlit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01162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Demo app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533400" y="1847850"/>
            <a:ext cx="228219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4295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7" name="Chevron 6"/>
          <p:cNvSpPr/>
          <p:nvPr/>
        </p:nvSpPr>
        <p:spPr>
          <a:xfrm>
            <a:off x="2758440" y="1847850"/>
            <a:ext cx="228219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8229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464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464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1" name="Chevron 10"/>
          <p:cNvSpPr/>
          <p:nvPr/>
        </p:nvSpPr>
        <p:spPr>
          <a:xfrm>
            <a:off x="4983480" y="1847850"/>
            <a:ext cx="228219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0733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Sep–Oct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5968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5968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5" name="Chevron 14"/>
          <p:cNvSpPr/>
          <p:nvPr/>
        </p:nvSpPr>
        <p:spPr>
          <a:xfrm>
            <a:off x="7208520" y="1847850"/>
            <a:ext cx="228219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3237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8472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8472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19" name="Chevron 18"/>
          <p:cNvSpPr/>
          <p:nvPr/>
        </p:nvSpPr>
        <p:spPr>
          <a:xfrm>
            <a:off x="9433560" y="1847850"/>
            <a:ext cx="228219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5741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0976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0976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 dashboard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Overview of live data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entry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forms with validation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0.93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12024" y="2800350"/>
            <a:ext cx="3846576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F1 score with BERT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7812024" y="3467100"/>
            <a:ext cx="3846576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812024" y="3657600"/>
            <a:ext cx="3846576" cy="1943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0.93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F1 score with BERT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records digitised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&lt; 1 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response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Fake News Detection using NLP meets its main objectives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Automation saves time and reduces errors for readers and fact-checkers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07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Smart Parking Management System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Find a free parking slot in seconds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Project 7 · Smart Parking Management System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34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Most drivers and mall operators we surveyed still rely on paper or spreadsheets for parking slot management.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Parking slot management matters to drivers and mall operators every day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This project builds smart parking management system as a working prototype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Parking slot management takes hours of repetitive effort.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Mistakes creep in and are hard to trace.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insight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Drivers and mall operators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Automate the core steps of parking slot management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Give drivers and mall operators a simple, mobile-friendly interface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301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Existing system</a:t>
            </a:r>
          </a:p>
        </p:txBody>
      </p:sp>
      <p:sp>
        <p:nvSpPr>
          <p:cNvPr id="5" name="Rectangle 4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Manual records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Slow turnaround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No reports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301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Proposed system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Automated workflow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Real-time dashboard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One-click reports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533400" y="19311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Oval 7"/>
          <p:cNvSpPr/>
          <p:nvPr/>
        </p:nvSpPr>
        <p:spPr>
          <a:xfrm>
            <a:off x="533400" y="30122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533400" y="40933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533400" y="51744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smart parking management system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Ultrasonic sensors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Slot occupancy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67088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633788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33788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3788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Raspberry Pi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33788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Edge controller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467475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67475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67475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MQTT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7475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Live updates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34462" y="1870710"/>
            <a:ext cx="2624138" cy="3810000"/>
          </a:xfrm>
          <a:prstGeom prst="roundRect">
            <a:avLst>
              <a:gd name="adj" fmla="val 5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301162" y="2137410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01162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01162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Flutter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01162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Driver app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533400" y="1847850"/>
            <a:ext cx="228219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4295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7" name="Chevron 6"/>
          <p:cNvSpPr/>
          <p:nvPr/>
        </p:nvSpPr>
        <p:spPr>
          <a:xfrm>
            <a:off x="2758440" y="1847850"/>
            <a:ext cx="228219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8229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464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464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1" name="Chevron 10"/>
          <p:cNvSpPr/>
          <p:nvPr/>
        </p:nvSpPr>
        <p:spPr>
          <a:xfrm>
            <a:off x="4983480" y="1847850"/>
            <a:ext cx="228219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0733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Sep–Oct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5968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5968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5" name="Chevron 14"/>
          <p:cNvSpPr/>
          <p:nvPr/>
        </p:nvSpPr>
        <p:spPr>
          <a:xfrm>
            <a:off x="7208520" y="1847850"/>
            <a:ext cx="228219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3237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8472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8472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19" name="Chevron 18"/>
          <p:cNvSpPr/>
          <p:nvPr/>
        </p:nvSpPr>
        <p:spPr>
          <a:xfrm>
            <a:off x="9433560" y="1847850"/>
            <a:ext cx="228219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5741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0976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0976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 dashboard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Overview of live data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entry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forms with validation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12024" y="2800350"/>
            <a:ext cx="3846576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faster slot finding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7812024" y="3467100"/>
            <a:ext cx="3846576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812024" y="3657600"/>
            <a:ext cx="3846576" cy="1943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faster slot finding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records digitised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&lt; 1 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response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Smart Parking Management System meets its main objectives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Automation saves time and reduces errors for drivers and mall operators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Presenter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7200" b="0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655">
  <a:themeElements>
    <a:clrScheme name="Morphiq college-655">
      <a:dk1>
        <a:srgbClr val="2A1020"/>
      </a:dk1>
      <a:lt1>
        <a:srgbClr val="FFF7FA"/>
      </a:lt1>
      <a:dk2>
        <a:srgbClr val="6E5260"/>
      </a:dk2>
      <a:lt2>
        <a:srgbClr val="F9E3EC"/>
      </a:lt2>
      <a:accent1>
        <a:srgbClr val="A4135A"/>
      </a:accent1>
      <a:accent2>
        <a:srgbClr val="F48C06"/>
      </a:accent2>
      <a:accent3>
        <a:srgbClr val="3A0CA3"/>
      </a:accent3>
      <a:accent4>
        <a:srgbClr val="2A9D8F"/>
      </a:accent4>
      <a:accent5>
        <a:srgbClr val="EFCEDD"/>
      </a:accent5>
      <a:accent6>
        <a:srgbClr val="DDD2D7"/>
      </a:accent6>
      <a:hlink>
        <a:srgbClr val="A4135A"/>
      </a:hlink>
      <a:folHlink>
        <a:srgbClr val="F48C06"/>
      </a:folHlink>
    </a:clrScheme>
    <a:fontScheme name="Morphiq college-655">
      <a:majorFont>
        <a:latin typeface="Instrument Serif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Year Project — Complete Defence Deck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