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Search time (min)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Energy (kWh/day)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21</c:v>
                </c:pt>
                <c:pt idx="2">
                  <c:v>16</c:v>
                </c:pt>
                <c:pt idx="3">
                  <c:v>22</c:v>
                </c:pt>
                <c:pt idx="4">
                  <c:v>20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Command 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Quiet room</c:v>
                </c:pt>
                <c:pt idx="1">
                  <c:v>TV on</c:v>
                </c:pt>
                <c:pt idx="2">
                  <c:v>Kitchen</c:v>
                </c:pt>
                <c:pt idx="3">
                  <c:v>Outdoor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92</c:v>
                </c:pt>
                <c:pt idx="2">
                  <c:v>90</c:v>
                </c:pt>
                <c:pt idx="3">
                  <c:v>85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Water used (litres)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820</c:v>
                </c:pt>
                <c:pt idx="1">
                  <c:v>640</c:v>
                </c:pt>
                <c:pt idx="2">
                  <c:v>560</c:v>
                </c:pt>
                <c:pt idx="3">
                  <c:v>530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Waiting time (min)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Before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</c:v>
                </c:pt>
                <c:pt idx="1">
                  <c:v>48</c:v>
                </c:pt>
                <c:pt idx="2">
                  <c:v>35</c:v>
                </c:pt>
                <c:pt idx="3">
                  <c:v>29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CAPSTONE PROJECT COMPENDIUM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CAPSTONE PROJECT COMPENDIUM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CAPSTONE PROJECT COMPENDIUM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CAPSTONE PROJECT COMPENDIUM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9997440" y="3429000"/>
            <a:ext cx="731520" cy="126703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534400" y="4696030"/>
            <a:ext cx="146304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802880" y="3429000"/>
            <a:ext cx="731520" cy="126703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802880" y="2161970"/>
            <a:ext cx="731520" cy="126703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534400" y="2161970"/>
            <a:ext cx="146304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997440" y="2161970"/>
            <a:ext cx="731520" cy="126703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728960" y="3429000"/>
            <a:ext cx="1053389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007706" y="4696030"/>
            <a:ext cx="526694" cy="912261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007706" y="1249709"/>
            <a:ext cx="526694" cy="912261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348570" y="3048610"/>
            <a:ext cx="760781" cy="7607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17050" y="4315639"/>
            <a:ext cx="760781" cy="76078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54010" y="4315639"/>
            <a:ext cx="760781" cy="7607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22490" y="3048610"/>
            <a:ext cx="760781" cy="76078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54010" y="1781580"/>
            <a:ext cx="760781" cy="7607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617050" y="1781580"/>
            <a:ext cx="760781" cy="76078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519002" y="3165653"/>
            <a:ext cx="526694" cy="5266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44358" y="5344944"/>
            <a:ext cx="526694" cy="5266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44358" y="986362"/>
            <a:ext cx="526694" cy="5266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B.TECH · FINAL YEAR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0" i="0">
                <a:solidFill>
                  <a:schemeClr val="tx1"/>
                </a:solidFill>
                <a:latin typeface="+mj-lt"/>
              </a:rPr>
              <a:t>Capstone Project Compendium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All project chapters in one editable deck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34544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68800" y="1809750"/>
            <a:ext cx="34544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51800" y="1809750"/>
            <a:ext cx="34544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3981450"/>
            <a:ext cx="34544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68800" y="3981450"/>
            <a:ext cx="34544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200" b="0" i="0">
                <a:solidFill>
                  <a:schemeClr val="tx1"/>
                </a:solidFill>
                <a:latin typeface="+mj-lt"/>
              </a:rPr>
              <a:t>Smart Parking Management 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Find a free parking slot in seconds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1 · Smart Parking Management System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drivers and mall operators we surveyed still rely on paper or spreadsheets for parking slot management.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08939" indent="-408939">
              <a:lnSpc>
                <a:spcPct val="120000"/>
              </a:lnSpc>
              <a:spcAft>
                <a:spcPts val="1265"/>
              </a:spcAft>
              <a:buClr>
                <a:schemeClr val="accent1"/>
              </a:buClr>
              <a:buFont typeface="Arial"/>
              <a:buChar char="▸"/>
            </a:pPr>
            <a:r>
              <a:rPr sz="2300" b="0" i="0">
                <a:solidFill>
                  <a:schemeClr val="tx1"/>
                </a:solidFill>
                <a:latin typeface="+mn-lt"/>
              </a:rPr>
              <a:t>Parking slot management matters to drivers and mall operators every day</a:t>
            </a:r>
          </a:p>
          <a:p>
            <a:pPr marL="408939" indent="-408939">
              <a:lnSpc>
                <a:spcPct val="120000"/>
              </a:lnSpc>
              <a:spcAft>
                <a:spcPts val="1265"/>
              </a:spcAft>
              <a:buClr>
                <a:schemeClr val="accent1"/>
              </a:buClr>
              <a:buFont typeface="Arial"/>
              <a:buChar char="▸"/>
            </a:pPr>
            <a:r>
              <a:rPr sz="23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08939" indent="-408939">
              <a:lnSpc>
                <a:spcPct val="120000"/>
              </a:lnSpc>
              <a:spcAft>
                <a:spcPts val="1265"/>
              </a:spcAft>
              <a:buClr>
                <a:schemeClr val="accent1"/>
              </a:buClr>
              <a:buFont typeface="Arial"/>
              <a:buChar char="▸"/>
            </a:pPr>
            <a:r>
              <a:rPr sz="23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08939" indent="-408939">
              <a:lnSpc>
                <a:spcPct val="120000"/>
              </a:lnSpc>
              <a:spcAft>
                <a:spcPts val="1265"/>
              </a:spcAft>
              <a:buClr>
                <a:schemeClr val="accent1"/>
              </a:buClr>
              <a:buFont typeface="Arial"/>
              <a:buChar char="▸"/>
            </a:pPr>
            <a:r>
              <a:rPr sz="2300" b="0" i="0">
                <a:solidFill>
                  <a:schemeClr val="tx1"/>
                </a:solidFill>
                <a:latin typeface="+mn-lt"/>
              </a:rPr>
              <a:t>This project builds smart parking management system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Parking slot management takes hours of repetitive effort.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Drivers and mall operators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parking slot management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drivers and mall operators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smart parking management system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25479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Ultrasonic sensors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Slot occupancy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25479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Raspberry Pi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controller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25479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MQTT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updates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25479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Flutter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Driver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faster slot finding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slot finding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Smart Parking Management System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drivers and mall operators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750" b="0" i="0">
                <a:solidFill>
                  <a:schemeClr val="tx1"/>
                </a:solidFill>
                <a:latin typeface="+mj-lt"/>
              </a:rPr>
              <a:t>Solar Power Monitoring Dashboard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Live generation tracking for rooftop solar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2 · Solar Power Monitoring Dashboard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homeowners and installers we surveyed still rely on paper or spreadsheets for solar plant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▸"/>
            </a:pPr>
            <a:r>
              <a:rPr sz="2400" b="0" i="0">
                <a:solidFill>
                  <a:schemeClr val="tx1"/>
                </a:solidFill>
                <a:latin typeface="+mn-lt"/>
              </a:rPr>
              <a:t>Solar plant monitoring matters to homeowners and installers every day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▸"/>
            </a:pPr>
            <a:r>
              <a:rPr sz="24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▸"/>
            </a:pPr>
            <a:r>
              <a:rPr sz="24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▸"/>
            </a:pPr>
            <a:r>
              <a:rPr sz="2400" b="0" i="0">
                <a:solidFill>
                  <a:schemeClr val="tx1"/>
                </a:solidFill>
                <a:latin typeface="+mn-lt"/>
              </a:rPr>
              <a:t>This project builds solar power monitoring dashboard as a working prototype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plant monitoring takes hours of repetitive effort.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Homeowners and installers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solar plant monitoring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homeowners and installers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solar power monitoring dashboard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25479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INA219 sensors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Voltage and current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25479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logger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25479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InfluxDB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Time-series data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25479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Grafana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Solar Power Monitoring Dashboard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homeowners and installers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Voice-Controlled Home Automation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Switch lights and fans with your voice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3 · Voice-Controlled Home Automation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families and elderly users we surveyed still rely on paper or spreadsheets for controlling home appliances.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Controlling home appliances matters to families and elderly users every day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This project builds voice-controlled home automation as a working prototype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Controlling home appliances takes hours of repetitive effort.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Families and elderly users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controlling home appliances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families and elderly users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voice-controlled home automation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25479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ESP8266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 relay board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25479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Voice assistant API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Speech commands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25479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Node-RED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Automation flows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25479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Manual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95%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commands recognised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commands recognised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Voice-Controlled Home Automation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families and elderly users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Smart Irrigation System using IoT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Soil-moisture driven watering for small farms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4 · Smart Irrigation System using IoT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Flood irrigation is still the most common method on small Indian farms.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Agriculture depends heavily on timely, measured irrigation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Manual watering wastes water, power and labour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Low-cost sensors and microcontrollers make automation affordable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This project builds a sensor-driven pump controller with a phone dashboard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Over-watering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Fields are watered on a fixed schedule, not on actual soil need.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visibility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Farmers cannot see soil conditions without visiting the field.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cost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Commercial drip automation is too expensive for small plots.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71169" indent="-471169">
              <a:lnSpc>
                <a:spcPct val="120000"/>
              </a:lnSpc>
              <a:spcAft>
                <a:spcPts val="1457"/>
              </a:spcAft>
              <a:buClr>
                <a:schemeClr val="accent1"/>
              </a:buClr>
              <a:buFont typeface="Arial"/>
              <a:buChar char="▸"/>
            </a:pPr>
            <a:r>
              <a:rPr sz="2650" b="0" i="0">
                <a:solidFill>
                  <a:schemeClr val="tx1"/>
                </a:solidFill>
                <a:latin typeface="+mn-lt"/>
              </a:rPr>
              <a:t>Measure soil moisture, temperature and humidity in real time</a:t>
            </a:r>
          </a:p>
          <a:p>
            <a:pPr marL="471169" indent="-471169">
              <a:lnSpc>
                <a:spcPct val="120000"/>
              </a:lnSpc>
              <a:spcAft>
                <a:spcPts val="1457"/>
              </a:spcAft>
              <a:buClr>
                <a:schemeClr val="accent1"/>
              </a:buClr>
              <a:buFont typeface="Arial"/>
              <a:buChar char="▸"/>
            </a:pPr>
            <a:r>
              <a:rPr sz="2650" b="0" i="0">
                <a:solidFill>
                  <a:schemeClr val="tx1"/>
                </a:solidFill>
                <a:latin typeface="+mn-lt"/>
              </a:rPr>
              <a:t>Switch the pump automatically using threshold logic</a:t>
            </a:r>
          </a:p>
          <a:p>
            <a:pPr marL="471169" indent="-471169">
              <a:lnSpc>
                <a:spcPct val="120000"/>
              </a:lnSpc>
              <a:spcAft>
                <a:spcPts val="1457"/>
              </a:spcAft>
              <a:buClr>
                <a:schemeClr val="accent1"/>
              </a:buClr>
              <a:buFont typeface="Arial"/>
              <a:buChar char="▸"/>
            </a:pPr>
            <a:r>
              <a:rPr sz="2650" b="0" i="0">
                <a:solidFill>
                  <a:schemeClr val="tx1"/>
                </a:solidFill>
                <a:latin typeface="+mn-lt"/>
              </a:rPr>
              <a:t>Show live readings and alerts on a mobile dashboard</a:t>
            </a:r>
          </a:p>
          <a:p>
            <a:pPr marL="471169" indent="-471169">
              <a:lnSpc>
                <a:spcPct val="120000"/>
              </a:lnSpc>
              <a:spcAft>
                <a:spcPts val="1457"/>
              </a:spcAft>
              <a:buClr>
                <a:schemeClr val="accent1"/>
              </a:buClr>
              <a:buFont typeface="Arial"/>
              <a:buChar char="▸"/>
            </a:pPr>
            <a:r>
              <a:rPr sz="2650" b="0" i="0">
                <a:solidFill>
                  <a:schemeClr val="tx1"/>
                </a:solidFill>
                <a:latin typeface="+mn-lt"/>
              </a:rPr>
              <a:t>Keep the total hardware cost under ₹2,500 per unit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Kumar et al.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GSM-based pump control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sensor 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Rao &amp; Singh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Timer-based drip system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Ignores weather and soil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Fernandes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Cloud dashboard prototype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Needs constant Wi-Fi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Fixed timers or manual switching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data on soil condition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Water and power wasted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Sensor-based automatic switching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Live dashboard with alerts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Lower water and power use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Moisture, DHT11 and rain sensors read field data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ESP32 compares readings with crop thresholds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Relay switches the pump on or off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Notify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Readings and alerts sync to the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Sensors feed an ESP32 controller. A relay module drives the pump, and readings are pushed every minute to a lightweight cloud database that the mobile dashboard reads.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25479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 microcontroller running the control loop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25479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Sensors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Capacitive soil moisture, DHT11, rain sensor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25479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Firebase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Real-time database for readings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25479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Flutter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Cross-platform mobile dashboard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Hardware prototype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Controller, relay and sensors on a test bed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Field setup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Probe placement in a 10 m² test plot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Mobile dashboard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Live readings, history and pump status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35%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water than the manual baseline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Automatic switching cut water use steadily as thresholds were tuned for the crop.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less water used in the test plot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₹2,300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hardware cost per unit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2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pump response 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 low-cost controller can automate irrigation reliably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Sensor feedback avoids over-watering and saves power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dashboard gives farmers visibility without field visits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Weather forecast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Skip watering when rain is expected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Solar power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 the unit fully off-grid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Multi-zone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 several valves per farm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850" b="0" i="0">
                <a:solidFill>
                  <a:schemeClr val="tx1"/>
                </a:solidFill>
                <a:latin typeface="+mj-lt"/>
              </a:rPr>
              <a:t>Hospital Appointment Booking System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Online OPD booking with token tracking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5 · Hospital Appointment Booking System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0" i="0">
                <a:solidFill>
                  <a:schemeClr val="tx1"/>
                </a:solidFill>
                <a:latin typeface="+mj-lt"/>
              </a:rPr>
              <a:t>Most patients and hospital staff we surveyed still rely on paper or spreadsheets for outpatient appointment booking.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Outpatient appointment booking matters to patients and hospital staff every day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This project builds hospital appointment booking system as a working prototype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Outpatient appointment booking takes hours of repetitive effort.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Patients and hospital staff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outpatient appointment booking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patients and hospital staff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hospital appointment booking system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25479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Patient and staff web app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25479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Spring Boot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Booking APIs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25479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PostgreSQL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Appointments and doctors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25479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Twilio-style SMS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Token alerts (any SMS gateway)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60%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shorter waiting time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shorter waiting time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Hospital Appointment Booking System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patients and hospital staff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53389" indent="-453389">
              <a:lnSpc>
                <a:spcPct val="120000"/>
              </a:lnSpc>
              <a:spcAft>
                <a:spcPts val="1402"/>
              </a:spcAft>
              <a:buClr>
                <a:schemeClr val="accent1"/>
              </a:buClr>
              <a:buFont typeface="Arial"/>
              <a:buChar char="▸"/>
            </a:pPr>
            <a:r>
              <a:rPr sz="25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10134600" y="342900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763000" y="4616840"/>
            <a:ext cx="1371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8077200" y="342900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077200" y="224116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763000" y="2241160"/>
            <a:ext cx="1371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134600" y="224116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820400" y="3429000"/>
            <a:ext cx="98755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269224" y="4616840"/>
            <a:ext cx="493776" cy="85524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69224" y="1385914"/>
            <a:ext cx="493776" cy="85524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463784" y="3072384"/>
            <a:ext cx="713232" cy="713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77984" y="4260224"/>
            <a:ext cx="713232" cy="7132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406384" y="4260224"/>
            <a:ext cx="713232" cy="7132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20584" y="3072384"/>
            <a:ext cx="713232" cy="7132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06384" y="1884544"/>
            <a:ext cx="713232" cy="713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77984" y="1884544"/>
            <a:ext cx="713232" cy="7132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561064" y="3182112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22336" y="5225198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22336" y="1139026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657">
  <a:themeElements>
    <a:clrScheme name="Morphiq college-657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college-657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Capstone Project Compendium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