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COASTLINE TRAVELS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10692384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10510462" y="3772662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013442" y="4269682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334500" y="4451604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9" name="Connector 8"/>
          <p:cNvCxnSpPr/>
          <p:nvPr/>
        </p:nvCxnSpPr>
        <p:spPr>
          <a:xfrm flipH="1">
            <a:off x="8454390" y="4269682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0" name="Connector 9"/>
          <p:cNvCxnSpPr/>
          <p:nvPr/>
        </p:nvCxnSpPr>
        <p:spPr>
          <a:xfrm flipH="1">
            <a:off x="7810105" y="3772662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7574280" y="3093720"/>
            <a:ext cx="402336" cy="0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7810105" y="2213610"/>
            <a:ext cx="348433" cy="201168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 flipH="1" flipV="1">
            <a:off x="8454390" y="1569325"/>
            <a:ext cx="201168" cy="348433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 flipV="1">
            <a:off x="9334500" y="1333500"/>
            <a:ext cx="0" cy="402336"/>
          </a:xfrm>
          <a:prstGeom prst="line">
            <a:avLst/>
          </a:prstGeom>
          <a:ln w="50800">
            <a:solidFill>
              <a:schemeClr val="accent1"/>
            </a:solidFill>
          </a:ln>
        </p:spPr>
      </p:cxnSp>
      <p:cxnSp>
        <p:nvCxnSpPr>
          <p:cNvPr id="15" name="Connector 14"/>
          <p:cNvCxnSpPr/>
          <p:nvPr/>
        </p:nvCxnSpPr>
        <p:spPr>
          <a:xfrm flipV="1">
            <a:off x="10013442" y="1569325"/>
            <a:ext cx="201168" cy="348433"/>
          </a:xfrm>
          <a:prstGeom prst="line">
            <a:avLst/>
          </a:prstGeom>
          <a:ln w="50800">
            <a:solidFill>
              <a:schemeClr val="accent2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10510462" y="2213610"/>
            <a:ext cx="348433" cy="201168"/>
          </a:xfrm>
          <a:prstGeom prst="line">
            <a:avLst/>
          </a:prstGeom>
          <a:ln w="50800">
            <a:solidFill>
              <a:schemeClr val="accent3"/>
            </a:solidFill>
          </a:ln>
        </p:spPr>
      </p:cxnSp>
      <p:sp>
        <p:nvSpPr>
          <p:cNvPr id="17" name="Oval 16"/>
          <p:cNvSpPr/>
          <p:nvPr/>
        </p:nvSpPr>
        <p:spPr>
          <a:xfrm>
            <a:off x="8328660" y="2087880"/>
            <a:ext cx="2011680" cy="20116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912047" y="3898392"/>
            <a:ext cx="844906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871814" y="4421429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71814" y="4622597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871814" y="4823765"/>
            <a:ext cx="925373" cy="130759"/>
          </a:xfrm>
          <a:prstGeom prst="roundRect">
            <a:avLst>
              <a:gd name="adj" fmla="val 21853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908304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cxnSp>
        <p:nvCxnSpPr>
          <p:cNvPr id="23" name="Connector 22"/>
          <p:cNvCxnSpPr/>
          <p:nvPr/>
        </p:nvCxnSpPr>
        <p:spPr>
          <a:xfrm flipV="1">
            <a:off x="9334500" y="3194304"/>
            <a:ext cx="251460" cy="352044"/>
          </a:xfrm>
          <a:prstGeom prst="line">
            <a:avLst/>
          </a:prstGeom>
          <a:ln w="38100">
            <a:solidFill>
              <a:schemeClr val="bg1"/>
            </a:solidFill>
          </a:ln>
        </p:spPr>
      </p:cxnSp>
      <p:sp>
        <p:nvSpPr>
          <p:cNvPr id="24" name="TextBox 23"/>
          <p:cNvSpPr txBox="1"/>
          <p:nvPr/>
        </p:nvSpPr>
        <p:spPr>
          <a:xfrm>
            <a:off x="7620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COMPANY PROFILE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FOUNDED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667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HEADQUARTERS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667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0" y="56578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WEBSITE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0" y="58483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tx1"/>
                </a:solidFill>
                <a:latin typeface="+mj-lt"/>
              </a:rPr>
              <a:t>Coastline Travels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Curated holidays across India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1885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1885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Who we are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714500" y="2638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762000" y="2647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2647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What we do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714500" y="3400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762000" y="3409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14500" y="3409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How we work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714500" y="4162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762000" y="41719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14500" y="4171950"/>
            <a:ext cx="640080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Clients &amp; team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714500" y="4924425"/>
            <a:ext cx="9715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7993380" y="1885950"/>
            <a:ext cx="3436620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02090" y="31394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25050" y="28956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88630" y="3718560"/>
            <a:ext cx="32461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Who we 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Travel that feels personal, effortless and memorable.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Our mission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2015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Started with three people</a:t>
            </a:r>
          </a:p>
        </p:txBody>
      </p:sp>
      <p:sp>
        <p:nvSpPr>
          <p:cNvPr id="10" name="Oval 9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+2 yrs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First 100 clients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Moved into our own office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+4 yrs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Expansion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New team in a second city</a:t>
            </a:r>
          </a:p>
        </p:txBody>
      </p:sp>
      <p:sp>
        <p:nvSpPr>
          <p:cNvPr id="18" name="Oval 17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Today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Growing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Serving clients across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journey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Holiday packages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Curated trips with local hosts.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Corporate offsites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Planning and logistics.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Weddings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Destination wedding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we do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885950"/>
            <a:ext cx="3403600" cy="324916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250+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projects delivered</a:t>
            </a:r>
          </a:p>
        </p:txBody>
      </p:sp>
      <p:sp>
        <p:nvSpPr>
          <p:cNvPr id="8" name="Rectangle 7"/>
          <p:cNvSpPr/>
          <p:nvPr/>
        </p:nvSpPr>
        <p:spPr>
          <a:xfrm>
            <a:off x="43942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609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09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team members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885950"/>
            <a:ext cx="3403600" cy="324916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293100" y="2171700"/>
            <a:ext cx="28702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93100" y="3706368"/>
            <a:ext cx="28702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 served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5306568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By the numbers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8" name="TextBox 7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Understand goals and constraints</a:t>
            </a:r>
          </a:p>
        </p:txBody>
      </p:sp>
      <p:sp>
        <p:nvSpPr>
          <p:cNvPr id="10" name="Oval 9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3" name="TextBox 12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Plan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Clear scope, timeline and cost</a:t>
            </a:r>
          </a:p>
        </p:txBody>
      </p:sp>
      <p:sp>
        <p:nvSpPr>
          <p:cNvPr id="15" name="Oval 14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8" name="TextBox 17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Weekly updates and demos</a:t>
            </a:r>
          </a:p>
        </p:txBody>
      </p:sp>
      <p:sp>
        <p:nvSpPr>
          <p:cNvPr id="20" name="Oval 19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Training and ongoing care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we work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108710" y="228600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Clarity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We say what we will do, then do it.</a:t>
            </a:r>
          </a:p>
        </p:txBody>
      </p:sp>
      <p:sp>
        <p:nvSpPr>
          <p:cNvPr id="9" name="Rectangle 8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53610" y="228600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Craft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 details make big differences.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398510" y="228600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 clients, team and community.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Our values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200025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476500"/>
            <a:ext cx="91440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Clients &amp; team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62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936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65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57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815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555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851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7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815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two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15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01000" y="1885950"/>
            <a:ext cx="3429000" cy="24566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175029" y="2925129"/>
            <a:ext cx="1080942" cy="432377"/>
          </a:xfrm>
          <a:custGeom>
            <a:avLst/>
            <a:gdLst/>
            <a:ahLst/>
            <a:cxnLst/>
            <a:rect l="l" t="t" r="r" b="b"/>
            <a:pathLst>
              <a:path w="1080942" h="432377">
                <a:moveTo>
                  <a:pt x="0" y="432377"/>
                </a:moveTo>
                <a:lnTo>
                  <a:pt x="405353" y="0"/>
                </a:lnTo>
                <a:lnTo>
                  <a:pt x="648565" y="270236"/>
                </a:lnTo>
                <a:lnTo>
                  <a:pt x="783683" y="135118"/>
                </a:lnTo>
                <a:lnTo>
                  <a:pt x="1080942" y="43237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04665" y="2708940"/>
            <a:ext cx="205379" cy="205379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96250" y="3438577"/>
            <a:ext cx="3238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01000" y="4495038"/>
            <a:ext cx="34290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Project three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01000" y="4837938"/>
            <a:ext cx="3429000" cy="101041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Short description of the outcome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Selected projects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7239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638300" y="8572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FOUNDER &amp; CEO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Sets direction and leads client partnerships.</a:t>
            </a:r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Co-founder Name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DELIVERY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Runs projects and quality.</a:t>
            </a:r>
          </a:p>
        </p:txBody>
      </p:sp>
      <p:sp>
        <p:nvSpPr>
          <p:cNvPr id="19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Leader Name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HEAD OF PEOPLE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Builds the team and culture.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85800"/>
            <a:ext cx="9601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Leadership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1143000"/>
            <a:ext cx="76200" cy="304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8250" y="1143000"/>
            <a:ext cx="8534400" cy="3143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0" i="0">
                <a:solidFill>
                  <a:schemeClr val="tx1"/>
                </a:solidFill>
                <a:latin typeface="+mj-lt"/>
              </a:rPr>
              <a:t>They felt like part of our own team from the first week.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38250" y="4572000"/>
            <a:ext cx="731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2"/>
                </a:solidFill>
                <a:latin typeface="+mn-lt"/>
              </a:rPr>
              <a:t>— Client name, Company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hello@yourcompany.in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53340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+91 80000 00000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56197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www.yourcompany.in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Work with us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Let's build something great together.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tartup-268">
  <a:themeElements>
    <a:clrScheme name="Morphiq startup-268">
      <a:dk1>
        <a:srgbClr val="2A1F17"/>
      </a:dk1>
      <a:lt1>
        <a:srgbClr val="F6EFE6"/>
      </a:lt1>
      <a:dk2>
        <a:srgbClr val="6E5B4B"/>
      </a:dk2>
      <a:lt2>
        <a:srgbClr val="EADBC8"/>
      </a:lt2>
      <a:accent1>
        <a:srgbClr val="B5552B"/>
      </a:accent1>
      <a:accent2>
        <a:srgbClr val="3D5A4A"/>
      </a:accent2>
      <a:accent3>
        <a:srgbClr val="D9A441"/>
      </a:accent3>
      <a:accent4>
        <a:srgbClr val="7C3A2D"/>
      </a:accent4>
      <a:accent5>
        <a:srgbClr val="EAD3C4"/>
      </a:accent5>
      <a:accent6>
        <a:srgbClr val="D5CEC5"/>
      </a:accent6>
      <a:hlink>
        <a:srgbClr val="B5552B"/>
      </a:hlink>
      <a:folHlink>
        <a:srgbClr val="3D5A4A"/>
      </a:folHlink>
    </a:clrScheme>
    <a:fontScheme name="Morphiq startup-268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Coastline Travels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