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LOGISTICS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50" y="1885950"/>
            <a:ext cx="1057275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LOGISTICS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LOGISTICS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GREENLEAF LOGISTICS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chemeClr val="accent1">
                <a:tint val="100000"/>
                <a:shade val="100000"/>
                <a:satMod val="130000"/>
              </a:schemeClr>
            </a:gs>
            <a:gs pos="100000">
              <a:schemeClr val="accent2">
                <a:tint val="50000"/>
                <a:shade val="100000"/>
                <a:satMod val="350000"/>
              </a:schemeClr>
            </a:gs>
          </a:gsLst>
          <a:lin scaled="0" ang="1890000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10036454" y="1344168"/>
            <a:ext cx="965606" cy="965606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490765" y="4167177"/>
            <a:ext cx="528020" cy="200502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66965" y="43005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566965" y="45481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38415" y="45481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566965" y="504347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738415" y="5291127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56885" y="1980374"/>
            <a:ext cx="476532" cy="419182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133085" y="2113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04535" y="21137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33085" y="23613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33085" y="26090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304535" y="26090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33085" y="31043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304535" y="31043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3085" y="33519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304535" y="33519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133085" y="35996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133085" y="38472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133085" y="40949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304535" y="40949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304535" y="43425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133085" y="48378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304535" y="48378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304535" y="50855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133085" y="53331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304535" y="533317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304535" y="558082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571517" y="4147454"/>
            <a:ext cx="441005" cy="202474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647717" y="42808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647717" y="45284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647717" y="50237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647717" y="551905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647717" y="5766704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9050622" y="4085660"/>
            <a:ext cx="394732" cy="208654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9126822" y="446666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126822" y="47143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126822" y="52096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126822" y="5704910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483454" y="2688075"/>
            <a:ext cx="587526" cy="34841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559654" y="30690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9731104" y="30690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731104" y="33167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559654" y="35643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9559654" y="38120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9559654" y="40596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731104" y="40596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559654" y="43073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731104" y="43073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559654" y="45549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731104" y="45549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731104" y="48026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559654" y="50502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559654" y="554557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59654" y="57932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731104" y="579322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109079" y="3571305"/>
            <a:ext cx="383838" cy="260089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185279" y="44476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10185279" y="46952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10185279" y="51905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0185279" y="543820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185279" y="5685855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531017" y="3216126"/>
            <a:ext cx="352926" cy="295607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10607217" y="40924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10607217" y="434007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10607217" y="45877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10607217" y="5083026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922043" y="2734989"/>
            <a:ext cx="361535" cy="3437211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10998243" y="28683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10998243" y="31159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0998243" y="33636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0998243" y="38589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10998243" y="460188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998243" y="5840139"/>
            <a:ext cx="76200" cy="1143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11321678" y="2355396"/>
            <a:ext cx="207077" cy="381680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62000" y="857250"/>
            <a:ext cx="7620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COMPANY PROFILE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62000" y="5715000"/>
            <a:ext cx="6705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2021   ·   Hyderabad   ·   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682752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000" b="0" i="0" spc="50">
                <a:solidFill>
                  <a:schemeClr val="bg1"/>
                </a:solidFill>
                <a:latin typeface="+mj-lt"/>
              </a:rPr>
              <a:t>GREENLEAF LOGISTICS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667250"/>
            <a:ext cx="60960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0" i="0">
                <a:solidFill>
                  <a:schemeClr val="bg1"/>
                </a:solidFill>
                <a:latin typeface="+mn-lt"/>
              </a:rPr>
              <a:t>Electric last-mile delivery for cities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857250" y="1885950"/>
            <a:ext cx="5172075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7250" y="1885950"/>
            <a:ext cx="47625" cy="18669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8585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2857500"/>
            <a:ext cx="47148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sp>
        <p:nvSpPr>
          <p:cNvPr id="8" name="Rectangle 7"/>
          <p:cNvSpPr/>
          <p:nvPr/>
        </p:nvSpPr>
        <p:spPr>
          <a:xfrm>
            <a:off x="6257925" y="1885950"/>
            <a:ext cx="5172075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57925" y="1885950"/>
            <a:ext cx="47625" cy="1866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86525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6525" y="2857500"/>
            <a:ext cx="47148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57250" y="3981450"/>
            <a:ext cx="5172075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57250" y="3981450"/>
            <a:ext cx="47625" cy="18669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858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5850" y="4953000"/>
            <a:ext cx="47148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57925" y="3981450"/>
            <a:ext cx="5172075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57925" y="3981450"/>
            <a:ext cx="47625" cy="18669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86525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86525" y="4953000"/>
            <a:ext cx="4714875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333500" y="1333500"/>
            <a:ext cx="95250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Cleaner, faster deliveries for every neighbourhood.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0" y="4953000"/>
            <a:ext cx="76200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Our mission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WHO WE ARE</a:t>
            </a:r>
          </a:p>
        </p:txBody>
      </p:sp>
      <p:sp>
        <p:nvSpPr>
          <p:cNvPr id="4" name="Pentagon 3"/>
          <p:cNvSpPr/>
          <p:nvPr/>
        </p:nvSpPr>
        <p:spPr>
          <a:xfrm>
            <a:off x="857250" y="2076450"/>
            <a:ext cx="2700338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66800" y="2076450"/>
            <a:ext cx="20716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2021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3450" y="3124200"/>
            <a:ext cx="24145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3450" y="3714750"/>
            <a:ext cx="2414588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8" name="Chevron 7"/>
          <p:cNvSpPr/>
          <p:nvPr/>
        </p:nvSpPr>
        <p:spPr>
          <a:xfrm>
            <a:off x="3500438" y="2076450"/>
            <a:ext cx="2700338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824288" y="2076450"/>
            <a:ext cx="20716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+2 yrs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76638" y="3124200"/>
            <a:ext cx="24145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76638" y="3714750"/>
            <a:ext cx="2414588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2" name="Chevron 11"/>
          <p:cNvSpPr/>
          <p:nvPr/>
        </p:nvSpPr>
        <p:spPr>
          <a:xfrm>
            <a:off x="6143625" y="2076450"/>
            <a:ext cx="2700338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67475" y="2076450"/>
            <a:ext cx="20716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+4 yrs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9825" y="3124200"/>
            <a:ext cx="24145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19825" y="3714750"/>
            <a:ext cx="2414588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6" name="Chevron 15"/>
          <p:cNvSpPr/>
          <p:nvPr/>
        </p:nvSpPr>
        <p:spPr>
          <a:xfrm>
            <a:off x="8786812" y="2076450"/>
            <a:ext cx="2700338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10662" y="2076450"/>
            <a:ext cx="2071688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Today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3012" y="3124200"/>
            <a:ext cx="2414588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63012" y="3714750"/>
            <a:ext cx="2414588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SERVICES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857250" y="1939290"/>
            <a:ext cx="33464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725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395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5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Same-day delivery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395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e-commerce and retail.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70400" y="1939290"/>
            <a:ext cx="33464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704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371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710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Fleet as a service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710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EVs with trained riders.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83550" y="1939290"/>
            <a:ext cx="33464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8355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5025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025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Tracking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025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Live updates for customers.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sp>
        <p:nvSpPr>
          <p:cNvPr id="4" name="Rectangle 3"/>
          <p:cNvSpPr/>
          <p:nvPr/>
        </p:nvSpPr>
        <p:spPr>
          <a:xfrm>
            <a:off x="857250" y="1885950"/>
            <a:ext cx="337185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3950" y="2171700"/>
            <a:ext cx="28384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250+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3950" y="3706368"/>
            <a:ext cx="28384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7" name="Rectangle 6"/>
          <p:cNvSpPr/>
          <p:nvPr/>
        </p:nvSpPr>
        <p:spPr>
          <a:xfrm>
            <a:off x="4457700" y="1885950"/>
            <a:ext cx="337185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724400" y="2171700"/>
            <a:ext cx="28384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400" y="3706368"/>
            <a:ext cx="28384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58150" y="1885950"/>
            <a:ext cx="337185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24850" y="2171700"/>
            <a:ext cx="28384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24850" y="3706368"/>
            <a:ext cx="283845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7250" y="5306568"/>
            <a:ext cx="105727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APPROACH</a:t>
            </a:r>
          </a:p>
        </p:txBody>
      </p:sp>
      <p:sp>
        <p:nvSpPr>
          <p:cNvPr id="4" name="Oval 3"/>
          <p:cNvSpPr/>
          <p:nvPr/>
        </p:nvSpPr>
        <p:spPr>
          <a:xfrm>
            <a:off x="1559719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559719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874169" y="2600325"/>
            <a:ext cx="12525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952500" y="3409950"/>
            <a:ext cx="24526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3886200"/>
            <a:ext cx="2376488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sp>
        <p:nvSpPr>
          <p:cNvPr id="9" name="Oval 8"/>
          <p:cNvSpPr/>
          <p:nvPr/>
        </p:nvSpPr>
        <p:spPr>
          <a:xfrm>
            <a:off x="4202906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202906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517356" y="2600325"/>
            <a:ext cx="1252538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595688" y="3409950"/>
            <a:ext cx="24526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3788" y="3886200"/>
            <a:ext cx="2376488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sp>
        <p:nvSpPr>
          <p:cNvPr id="14" name="Oval 13"/>
          <p:cNvSpPr/>
          <p:nvPr/>
        </p:nvSpPr>
        <p:spPr>
          <a:xfrm>
            <a:off x="6846094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6094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60544" y="2600325"/>
            <a:ext cx="1252537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238875" y="3409950"/>
            <a:ext cx="24526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76975" y="3886200"/>
            <a:ext cx="2376488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sp>
        <p:nvSpPr>
          <p:cNvPr id="19" name="Oval 18"/>
          <p:cNvSpPr/>
          <p:nvPr/>
        </p:nvSpPr>
        <p:spPr>
          <a:xfrm>
            <a:off x="9489281" y="1981200"/>
            <a:ext cx="1238250" cy="123825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489281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82062" y="3409950"/>
            <a:ext cx="2452688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20162" y="3886200"/>
            <a:ext cx="2376488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CULTURE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857250" y="1939290"/>
            <a:ext cx="33464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5725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2395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395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395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70400" y="1939290"/>
            <a:ext cx="33464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704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7371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3710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3710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83550" y="1939290"/>
            <a:ext cx="334645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8355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5025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50250" y="3025140"/>
            <a:ext cx="28130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0250" y="3787140"/>
            <a:ext cx="28130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CLIENTS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857250" y="1885950"/>
            <a:ext cx="339725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15404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745040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2500" y="3438577"/>
            <a:ext cx="320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" y="4495038"/>
            <a:ext cx="33972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7250" y="4837938"/>
            <a:ext cx="339725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445000" y="1885950"/>
            <a:ext cx="339725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603154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32790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0250" y="3438577"/>
            <a:ext cx="320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45000" y="4495038"/>
            <a:ext cx="33972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45000" y="4837938"/>
            <a:ext cx="339725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32750" y="1885950"/>
            <a:ext cx="339725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90904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0540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28000" y="3438577"/>
            <a:ext cx="3206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32750" y="4495038"/>
            <a:ext cx="339725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32750" y="4837938"/>
            <a:ext cx="339725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85725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TEAM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666875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200275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766060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762125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3450" y="4019550"/>
            <a:ext cx="33718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3450" y="4362450"/>
            <a:ext cx="33718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 &amp; CEO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9650" y="4667250"/>
            <a:ext cx="321945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91125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724525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0310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86375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57700" y="4019550"/>
            <a:ext cx="33718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57700" y="4362450"/>
            <a:ext cx="33718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DELIVERY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33900" y="4667250"/>
            <a:ext cx="321945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715375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48775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814560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10625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81950" y="4019550"/>
            <a:ext cx="337185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81950" y="4362450"/>
            <a:ext cx="337185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HEAD OF PEOPLE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58150" y="4667250"/>
            <a:ext cx="321945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 spc="5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hello@yourcompany.in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195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+91 80000 00000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77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 spc="50">
                <a:solidFill>
                  <a:schemeClr val="bg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422">
  <a:themeElements>
    <a:clrScheme name="Morphiq startup-422">
      <a:dk1>
        <a:srgbClr val="F5F0FF"/>
      </a:dk1>
      <a:lt1>
        <a:srgbClr val="1F0F3D"/>
      </a:lt1>
      <a:dk2>
        <a:srgbClr val="B9ACD9"/>
      </a:dk2>
      <a:lt2>
        <a:srgbClr val="2D1A55"/>
      </a:lt2>
      <a:accent1>
        <a:srgbClr val="F5C542"/>
      </a:accent1>
      <a:accent2>
        <a:srgbClr val="F5F0FF"/>
      </a:accent2>
      <a:accent3>
        <a:srgbClr val="FF6F91"/>
      </a:accent3>
      <a:accent4>
        <a:srgbClr val="5BC0EB"/>
      </a:accent4>
      <a:accent5>
        <a:srgbClr val="46303E"/>
      </a:accent5>
      <a:accent6>
        <a:srgbClr val="41335C"/>
      </a:accent6>
      <a:hlink>
        <a:srgbClr val="F5C542"/>
      </a:hlink>
      <a:folHlink>
        <a:srgbClr val="F5F0FF"/>
      </a:folHlink>
    </a:clrScheme>
    <a:fontScheme name="Morphiq startup-422">
      <a:majorFont>
        <a:latin typeface="Archivo Black"/>
        <a:ea typeface=""/>
        <a:cs typeface=""/>
      </a:majorFont>
      <a:minorFont>
        <a:latin typeface="Ar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Greenleaf Logistics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