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BRIGHTPATH LEARNING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57350"/>
            <a:ext cx="1102995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BRIGHTPATH LEARNING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BRIGHTPATH LEARNING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BRIGHTPATH LEARNING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0" y="0"/>
            <a:ext cx="7802880" cy="6858000"/>
          </a:xfrm>
          <a:custGeom>
            <a:avLst/>
            <a:gdLst/>
            <a:ahLst/>
            <a:cxnLst/>
            <a:rect l="l" t="t" r="r" b="b"/>
            <a:pathLst>
              <a:path w="7802880" h="6858000">
                <a:moveTo>
                  <a:pt x="0" y="0"/>
                </a:moveTo>
                <a:lnTo>
                  <a:pt x="7802880" y="0"/>
                </a:lnTo>
                <a:lnTo>
                  <a:pt x="5364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5364480" y="0"/>
            <a:ext cx="3169920" cy="6858000"/>
          </a:xfrm>
          <a:custGeom>
            <a:avLst/>
            <a:gdLst/>
            <a:ahLst/>
            <a:cxnLst/>
            <a:rect l="l" t="t" r="r" b="b"/>
            <a:pathLst>
              <a:path w="3169920" h="6858000">
                <a:moveTo>
                  <a:pt x="2438400" y="0"/>
                </a:moveTo>
                <a:lnTo>
                  <a:pt x="3169920" y="0"/>
                </a:lnTo>
                <a:lnTo>
                  <a:pt x="73152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836408" y="4473110"/>
            <a:ext cx="405384" cy="832239"/>
          </a:xfrm>
          <a:prstGeom prst="roundRect">
            <a:avLst>
              <a:gd name="adj" fmla="val 1409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415528" y="3942952"/>
            <a:ext cx="405384" cy="1362397"/>
          </a:xfrm>
          <a:prstGeom prst="roundRect">
            <a:avLst>
              <a:gd name="adj" fmla="val 1409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994648" y="3250757"/>
            <a:ext cx="405384" cy="2054592"/>
          </a:xfrm>
          <a:prstGeom prst="roundRect">
            <a:avLst>
              <a:gd name="adj" fmla="val 1409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573768" y="3027332"/>
            <a:ext cx="405384" cy="2278017"/>
          </a:xfrm>
          <a:prstGeom prst="roundRect">
            <a:avLst>
              <a:gd name="adj" fmla="val 1409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152888" y="2465749"/>
            <a:ext cx="405384" cy="2839600"/>
          </a:xfrm>
          <a:prstGeom prst="roundRect">
            <a:avLst>
              <a:gd name="adj" fmla="val 1409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10732008" y="1732453"/>
            <a:ext cx="405384" cy="3572896"/>
          </a:xfrm>
          <a:prstGeom prst="roundRect">
            <a:avLst>
              <a:gd name="adj" fmla="val 1409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 flipV="1">
            <a:off x="8039100" y="3587648"/>
            <a:ext cx="579120" cy="54315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8618220" y="3044495"/>
            <a:ext cx="579120" cy="543153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197340" y="2501341"/>
            <a:ext cx="579120" cy="54315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776460" y="1958188"/>
            <a:ext cx="579120" cy="543153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355580" y="1415034"/>
            <a:ext cx="579120" cy="54315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7972425" y="4064127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551545" y="3520973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130665" y="2977820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709785" y="2434666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288905" y="1891513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868025" y="1348359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3" name="Connector 22"/>
          <p:cNvCxnSpPr/>
          <p:nvPr/>
        </p:nvCxnSpPr>
        <p:spPr>
          <a:xfrm>
            <a:off x="7575804" y="5305349"/>
            <a:ext cx="3822192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533400" y="6286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COMPANY PROFILE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3400" y="58864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FOUNDED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3400" y="60769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2017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77720" y="58864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HEADQUARTERS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77720" y="60769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Jaipur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22040" y="58864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WEBSITE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22040" y="60769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chemeClr val="bg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524000"/>
            <a:ext cx="560832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Brightpath Learning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76750"/>
            <a:ext cx="463296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Skill training for young professionals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28650" y="1657350"/>
            <a:ext cx="5400675" cy="2095500"/>
          </a:xfrm>
          <a:prstGeom prst="roundRect">
            <a:avLst>
              <a:gd name="adj" fmla="val 636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50" y="2857500"/>
            <a:ext cx="49434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Who we are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57925" y="1657350"/>
            <a:ext cx="5400675" cy="2095500"/>
          </a:xfrm>
          <a:prstGeom prst="roundRect">
            <a:avLst>
              <a:gd name="adj" fmla="val 636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86525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86525" y="2857500"/>
            <a:ext cx="49434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What we do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8650" y="3981450"/>
            <a:ext cx="5400675" cy="2095500"/>
          </a:xfrm>
          <a:prstGeom prst="roundRect">
            <a:avLst>
              <a:gd name="adj" fmla="val 636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725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7250" y="5181600"/>
            <a:ext cx="49434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How we work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57925" y="3981450"/>
            <a:ext cx="5400675" cy="2095500"/>
          </a:xfrm>
          <a:prstGeom prst="roundRect">
            <a:avLst>
              <a:gd name="adj" fmla="val 636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86525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86525" y="5181600"/>
            <a:ext cx="49434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Clients &amp;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Helping young people build careers they are proud of.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Our mission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28650" y="3513582"/>
            <a:ext cx="1102995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6" name="Oval 5"/>
          <p:cNvSpPr/>
          <p:nvPr/>
        </p:nvSpPr>
        <p:spPr>
          <a:xfrm>
            <a:off x="62865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1837182"/>
            <a:ext cx="2528888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2017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2256282"/>
            <a:ext cx="2528888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Founded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" y="2561082"/>
            <a:ext cx="252888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Started with three people</a:t>
            </a:r>
          </a:p>
        </p:txBody>
      </p:sp>
      <p:sp>
        <p:nvSpPr>
          <p:cNvPr id="10" name="Oval 9"/>
          <p:cNvSpPr/>
          <p:nvPr/>
        </p:nvSpPr>
        <p:spPr>
          <a:xfrm>
            <a:off x="3386138" y="3408807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6138" y="3799332"/>
            <a:ext cx="2528888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+2 yrs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86138" y="4218432"/>
            <a:ext cx="2528888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First 100 clients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86138" y="4523232"/>
            <a:ext cx="252888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Moved into our own office</a:t>
            </a:r>
          </a:p>
        </p:txBody>
      </p:sp>
      <p:sp>
        <p:nvSpPr>
          <p:cNvPr id="14" name="Oval 13"/>
          <p:cNvSpPr/>
          <p:nvPr/>
        </p:nvSpPr>
        <p:spPr>
          <a:xfrm>
            <a:off x="6143625" y="3408807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43625" y="1837182"/>
            <a:ext cx="2528888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+4 yrs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43625" y="2256282"/>
            <a:ext cx="2528888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Expansion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3625" y="2561082"/>
            <a:ext cx="252888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 team in a second city</a:t>
            </a:r>
          </a:p>
        </p:txBody>
      </p:sp>
      <p:sp>
        <p:nvSpPr>
          <p:cNvPr id="18" name="Oval 17"/>
          <p:cNvSpPr/>
          <p:nvPr/>
        </p:nvSpPr>
        <p:spPr>
          <a:xfrm>
            <a:off x="8901112" y="3408807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901112" y="3799332"/>
            <a:ext cx="2528888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Today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01112" y="4218432"/>
            <a:ext cx="2528888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Growing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01112" y="4523232"/>
            <a:ext cx="252888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journey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28650" y="1870710"/>
            <a:ext cx="3498850" cy="3810000"/>
          </a:xfrm>
          <a:prstGeom prst="roundRect">
            <a:avLst>
              <a:gd name="adj" fmla="val 381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95350" y="213741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535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Courses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53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Digital, communication and finance skills.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94200" y="1870710"/>
            <a:ext cx="3498850" cy="3810000"/>
          </a:xfrm>
          <a:prstGeom prst="roundRect">
            <a:avLst>
              <a:gd name="adj" fmla="val 381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660900" y="213741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609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090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Placement support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090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Mock interviews and referrals.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59750" y="1870710"/>
            <a:ext cx="3498850" cy="3810000"/>
          </a:xfrm>
          <a:prstGeom prst="roundRect">
            <a:avLst>
              <a:gd name="adj" fmla="val 381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426450" y="213741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2645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264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Corporate training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264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Custom programmes for teams.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286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250+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projects delivered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053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3390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390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team members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8195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2105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105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cities served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8650" y="5600700"/>
            <a:ext cx="110299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28650" y="193119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90650" y="1657350"/>
            <a:ext cx="3308985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20234" y="1657350"/>
            <a:ext cx="6743319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Understand goals and constraints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352550" y="2738438"/>
            <a:ext cx="103060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628650" y="301228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865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90650" y="2738438"/>
            <a:ext cx="3308985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20234" y="2738438"/>
            <a:ext cx="6743319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Clear scope, timeline and cost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352550" y="3819525"/>
            <a:ext cx="103060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628650" y="409336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865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90650" y="3819525"/>
            <a:ext cx="3308985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20234" y="3819525"/>
            <a:ext cx="6743319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updates and demos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352550" y="4900612"/>
            <a:ext cx="103060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ounded Rectangle 19"/>
          <p:cNvSpPr/>
          <p:nvPr/>
        </p:nvSpPr>
        <p:spPr>
          <a:xfrm>
            <a:off x="628650" y="517445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2865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90650" y="4900612"/>
            <a:ext cx="3308985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20234" y="4900612"/>
            <a:ext cx="6743319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28650" y="1870710"/>
            <a:ext cx="3498850" cy="3810000"/>
          </a:xfrm>
          <a:prstGeom prst="roundRect">
            <a:avLst>
              <a:gd name="adj" fmla="val 381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95350" y="213741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535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Clarity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53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 say what we will do, then do it.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94200" y="1870710"/>
            <a:ext cx="3498850" cy="3810000"/>
          </a:xfrm>
          <a:prstGeom prst="roundRect">
            <a:avLst>
              <a:gd name="adj" fmla="val 381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660900" y="213741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609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090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Craft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090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details make big differences.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59750" y="1870710"/>
            <a:ext cx="3498850" cy="3810000"/>
          </a:xfrm>
          <a:prstGeom prst="roundRect">
            <a:avLst>
              <a:gd name="adj" fmla="val 381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426450" y="213741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2645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264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264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clients, team and community.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values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28650" y="1657350"/>
            <a:ext cx="354965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800642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14467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3900" y="3389126"/>
            <a:ext cx="33591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" y="4549902"/>
            <a:ext cx="35496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one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4892802"/>
            <a:ext cx="354965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68800" y="1657350"/>
            <a:ext cx="354965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40792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354617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64050" y="3389126"/>
            <a:ext cx="33591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68800" y="4549902"/>
            <a:ext cx="35496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two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68800" y="4892802"/>
            <a:ext cx="354965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108950" y="1657350"/>
            <a:ext cx="354965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80942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94767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04200" y="3389126"/>
            <a:ext cx="33591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08950" y="4549902"/>
            <a:ext cx="35496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three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08950" y="4892802"/>
            <a:ext cx="354965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Selected projects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0495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438275" y="15811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Image placeholder (right-click &gt; Format Shape &gt; Picture fill)"/>
          <p:cNvSpPr/>
          <p:nvPr/>
        </p:nvSpPr>
        <p:spPr>
          <a:xfrm>
            <a:off x="1514475" y="16573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2047875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613660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09725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850" y="3790950"/>
            <a:ext cx="352425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Founder Name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850" y="4133850"/>
            <a:ext cx="352425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FOUNDER &amp; CEO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1050" y="4438650"/>
            <a:ext cx="337185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Sets direction and leads client partnerships.</a:t>
            </a:r>
          </a:p>
        </p:txBody>
      </p:sp>
      <p:sp>
        <p:nvSpPr>
          <p:cNvPr id="13" name="Oval 12"/>
          <p:cNvSpPr/>
          <p:nvPr/>
        </p:nvSpPr>
        <p:spPr>
          <a:xfrm>
            <a:off x="5114925" y="15811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mage placeholder (right-click &gt; Format Shape &gt; Picture fill)"/>
          <p:cNvSpPr/>
          <p:nvPr/>
        </p:nvSpPr>
        <p:spPr>
          <a:xfrm>
            <a:off x="5191125" y="16573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724525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290310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86375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81500" y="3790950"/>
            <a:ext cx="352425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Co-founder Name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81500" y="4133850"/>
            <a:ext cx="352425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DELIVERY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57700" y="4438650"/>
            <a:ext cx="337185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Runs projects and quality.</a:t>
            </a:r>
          </a:p>
        </p:txBody>
      </p:sp>
      <p:sp>
        <p:nvSpPr>
          <p:cNvPr id="21" name="Oval 20"/>
          <p:cNvSpPr/>
          <p:nvPr/>
        </p:nvSpPr>
        <p:spPr>
          <a:xfrm>
            <a:off x="8791575" y="15811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Image placeholder (right-click &gt; Format Shape &gt; Picture fill)"/>
          <p:cNvSpPr/>
          <p:nvPr/>
        </p:nvSpPr>
        <p:spPr>
          <a:xfrm>
            <a:off x="8867775" y="16573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401175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966960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963025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58150" y="3790950"/>
            <a:ext cx="352425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 Name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58150" y="4133850"/>
            <a:ext cx="352425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PEOPLE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34350" y="4438650"/>
            <a:ext cx="337185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Builds the team and culture.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5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Leadership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They felt like part of our own team from the first week.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Client name, Company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52768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hello@yourcompany.in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5626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+91 80000 00000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58483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Work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Let's build something great together.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tartup-426">
  <a:themeElements>
    <a:clrScheme name="Morphiq startup-426">
      <a:dk1>
        <a:srgbClr val="161636"/>
      </a:dk1>
      <a:lt1>
        <a:srgbClr val="F6F6FB"/>
      </a:lt1>
      <a:dk2>
        <a:srgbClr val="56567A"/>
      </a:dk2>
      <a:lt2>
        <a:srgbClr val="E6E6F5"/>
      </a:lt2>
      <a:accent1>
        <a:srgbClr val="3D3DB4"/>
      </a:accent1>
      <a:accent2>
        <a:srgbClr val="E85D75"/>
      </a:accent2>
      <a:accent3>
        <a:srgbClr val="F6AE2D"/>
      </a:accent3>
      <a:accent4>
        <a:srgbClr val="27A69A"/>
      </a:accent4>
      <a:accent5>
        <a:srgbClr val="D5D5EE"/>
      </a:accent5>
      <a:accent6>
        <a:srgbClr val="D2D2DB"/>
      </a:accent6>
      <a:hlink>
        <a:srgbClr val="3D3DB4"/>
      </a:hlink>
      <a:folHlink>
        <a:srgbClr val="E85D75"/>
      </a:folHlink>
    </a:clrScheme>
    <a:fontScheme name="Morphiq startup-426">
      <a:majorFont>
        <a:latin typeface="Bricolage Grotesque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Brightpath Learning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