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ounded Rectangle 1"/>
          <p:cNvSpPr/>
          <p:nvPr/>
        </p:nvSpPr>
        <p:spPr>
          <a:xfrm>
            <a:off x="10096500" y="247650"/>
            <a:ext cx="571500" cy="1524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ounded Rectangle 2"/>
          <p:cNvSpPr/>
          <p:nvPr/>
        </p:nvSpPr>
        <p:spPr>
          <a:xfrm>
            <a:off x="10744200" y="247650"/>
            <a:ext cx="685800" cy="152400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CRAFTLOOM STUDIO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885950"/>
            <a:ext cx="10668000" cy="3962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ounded Rectangle 1"/>
          <p:cNvSpPr/>
          <p:nvPr/>
        </p:nvSpPr>
        <p:spPr>
          <a:xfrm>
            <a:off x="10096500" y="247650"/>
            <a:ext cx="571500" cy="1524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ounded Rectangle 2"/>
          <p:cNvSpPr/>
          <p:nvPr/>
        </p:nvSpPr>
        <p:spPr>
          <a:xfrm>
            <a:off x="10744200" y="247650"/>
            <a:ext cx="685800" cy="152400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CRAFTLOOM STUDIO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ounded Rectangle 1"/>
          <p:cNvSpPr/>
          <p:nvPr/>
        </p:nvSpPr>
        <p:spPr>
          <a:xfrm>
            <a:off x="10096500" y="247650"/>
            <a:ext cx="571500" cy="1524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ounded Rectangle 2"/>
          <p:cNvSpPr/>
          <p:nvPr/>
        </p:nvSpPr>
        <p:spPr>
          <a:xfrm>
            <a:off x="10744200" y="247650"/>
            <a:ext cx="685800" cy="152400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CRAFTLOOM STUDIO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ounded Rectangle 1"/>
          <p:cNvSpPr/>
          <p:nvPr/>
        </p:nvSpPr>
        <p:spPr>
          <a:xfrm>
            <a:off x="10096500" y="247650"/>
            <a:ext cx="571500" cy="1524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ounded Rectangle 2"/>
          <p:cNvSpPr/>
          <p:nvPr/>
        </p:nvSpPr>
        <p:spPr>
          <a:xfrm>
            <a:off x="10744200" y="247650"/>
            <a:ext cx="685800" cy="152400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CRAFTLOOM STUDIO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ounded Rectangle 3"/>
          <p:cNvSpPr/>
          <p:nvPr/>
        </p:nvSpPr>
        <p:spPr>
          <a:xfrm>
            <a:off x="762000" y="762000"/>
            <a:ext cx="10668000" cy="5334000"/>
          </a:xfrm>
          <a:prstGeom prst="roundRect">
            <a:avLst>
              <a:gd name="adj" fmla="val 5000"/>
            </a:avLst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630156" y="1691640"/>
            <a:ext cx="821436" cy="821436"/>
          </a:xfrm>
          <a:prstGeom prst="ellipse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464552" y="2523307"/>
            <a:ext cx="475869" cy="3191693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540752" y="265665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7540752" y="290430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712202" y="315195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7540752" y="339960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7540752" y="364725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7712202" y="364725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7540752" y="414255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7712202" y="414255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7540752" y="439020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7712202" y="439020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7712202" y="463785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7540752" y="513315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7712202" y="513315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7540752" y="538080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7978521" y="2727612"/>
            <a:ext cx="434730" cy="298738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8054721" y="286096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8054721" y="310861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8054721" y="335626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8054721" y="360391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8054721" y="385156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8054721" y="409921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8054721" y="434686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8054721" y="459451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8054721" y="533746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8451351" y="2434732"/>
            <a:ext cx="523300" cy="3280268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8527551" y="256808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8699001" y="256808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8527551" y="281573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8699001" y="281573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8527551" y="331103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8699001" y="331103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8527551" y="355868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8699001" y="355868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8699001" y="380633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8527551" y="405398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2" name="Rectangle 41"/>
          <p:cNvSpPr/>
          <p:nvPr/>
        </p:nvSpPr>
        <p:spPr>
          <a:xfrm>
            <a:off x="8699001" y="405398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3" name="Rectangle 42"/>
          <p:cNvSpPr/>
          <p:nvPr/>
        </p:nvSpPr>
        <p:spPr>
          <a:xfrm>
            <a:off x="8699001" y="479693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4" name="Rectangle 43"/>
          <p:cNvSpPr/>
          <p:nvPr/>
        </p:nvSpPr>
        <p:spPr>
          <a:xfrm>
            <a:off x="8527551" y="529223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5" name="Rectangle 44"/>
          <p:cNvSpPr/>
          <p:nvPr/>
        </p:nvSpPr>
        <p:spPr>
          <a:xfrm>
            <a:off x="8699001" y="529223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9012751" y="2524017"/>
            <a:ext cx="471820" cy="3190983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7" name="Rectangle 46"/>
          <p:cNvSpPr/>
          <p:nvPr/>
        </p:nvSpPr>
        <p:spPr>
          <a:xfrm>
            <a:off x="9088951" y="265736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8" name="Rectangle 47"/>
          <p:cNvSpPr/>
          <p:nvPr/>
        </p:nvSpPr>
        <p:spPr>
          <a:xfrm>
            <a:off x="9260401" y="265736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9" name="Rectangle 48"/>
          <p:cNvSpPr/>
          <p:nvPr/>
        </p:nvSpPr>
        <p:spPr>
          <a:xfrm>
            <a:off x="9088951" y="290501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0" name="Rectangle 49"/>
          <p:cNvSpPr/>
          <p:nvPr/>
        </p:nvSpPr>
        <p:spPr>
          <a:xfrm>
            <a:off x="9088951" y="315266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9260401" y="315266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2" name="Rectangle 51"/>
          <p:cNvSpPr/>
          <p:nvPr/>
        </p:nvSpPr>
        <p:spPr>
          <a:xfrm>
            <a:off x="9260401" y="364796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3" name="Rectangle 52"/>
          <p:cNvSpPr/>
          <p:nvPr/>
        </p:nvSpPr>
        <p:spPr>
          <a:xfrm>
            <a:off x="9088951" y="389561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4" name="Rectangle 53"/>
          <p:cNvSpPr/>
          <p:nvPr/>
        </p:nvSpPr>
        <p:spPr>
          <a:xfrm>
            <a:off x="9260401" y="389561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5" name="Rectangle 54"/>
          <p:cNvSpPr/>
          <p:nvPr/>
        </p:nvSpPr>
        <p:spPr>
          <a:xfrm>
            <a:off x="9260401" y="414326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9088951" y="439091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7" name="Rectangle 56"/>
          <p:cNvSpPr/>
          <p:nvPr/>
        </p:nvSpPr>
        <p:spPr>
          <a:xfrm>
            <a:off x="9260401" y="439091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9088951" y="463856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9260401" y="488621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0" name="Rectangle 59"/>
          <p:cNvSpPr/>
          <p:nvPr/>
        </p:nvSpPr>
        <p:spPr>
          <a:xfrm>
            <a:off x="9260401" y="513386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1" name="Rectangle 60"/>
          <p:cNvSpPr/>
          <p:nvPr/>
        </p:nvSpPr>
        <p:spPr>
          <a:xfrm>
            <a:off x="9260401" y="538151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2" name="Rectangle 61"/>
          <p:cNvSpPr/>
          <p:nvPr/>
        </p:nvSpPr>
        <p:spPr>
          <a:xfrm>
            <a:off x="9522671" y="3971036"/>
            <a:ext cx="497031" cy="1743964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3" name="Rectangle 62"/>
          <p:cNvSpPr/>
          <p:nvPr/>
        </p:nvSpPr>
        <p:spPr>
          <a:xfrm>
            <a:off x="9598871" y="410438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4" name="Rectangle 63"/>
          <p:cNvSpPr/>
          <p:nvPr/>
        </p:nvSpPr>
        <p:spPr>
          <a:xfrm>
            <a:off x="9770321" y="410438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5" name="Rectangle 64"/>
          <p:cNvSpPr/>
          <p:nvPr/>
        </p:nvSpPr>
        <p:spPr>
          <a:xfrm>
            <a:off x="9770321" y="435203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6" name="Rectangle 65"/>
          <p:cNvSpPr/>
          <p:nvPr/>
        </p:nvSpPr>
        <p:spPr>
          <a:xfrm>
            <a:off x="9598871" y="459968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7" name="Rectangle 66"/>
          <p:cNvSpPr/>
          <p:nvPr/>
        </p:nvSpPr>
        <p:spPr>
          <a:xfrm>
            <a:off x="9770321" y="484733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8" name="Rectangle 67"/>
          <p:cNvSpPr/>
          <p:nvPr/>
        </p:nvSpPr>
        <p:spPr>
          <a:xfrm>
            <a:off x="9770321" y="534263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9" name="Rectangle 68"/>
          <p:cNvSpPr/>
          <p:nvPr/>
        </p:nvSpPr>
        <p:spPr>
          <a:xfrm>
            <a:off x="10057802" y="3355779"/>
            <a:ext cx="379989" cy="2359221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0" name="Rectangle 69"/>
          <p:cNvSpPr/>
          <p:nvPr/>
        </p:nvSpPr>
        <p:spPr>
          <a:xfrm>
            <a:off x="10134002" y="348912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1" name="Rectangle 70"/>
          <p:cNvSpPr/>
          <p:nvPr/>
        </p:nvSpPr>
        <p:spPr>
          <a:xfrm>
            <a:off x="10134002" y="373677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2" name="Rectangle 71"/>
          <p:cNvSpPr/>
          <p:nvPr/>
        </p:nvSpPr>
        <p:spPr>
          <a:xfrm>
            <a:off x="10134002" y="472737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3" name="Rectangle 72"/>
          <p:cNvSpPr/>
          <p:nvPr/>
        </p:nvSpPr>
        <p:spPr>
          <a:xfrm>
            <a:off x="10475891" y="3730258"/>
            <a:ext cx="423757" cy="198474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4" name="Rectangle 73"/>
          <p:cNvSpPr/>
          <p:nvPr/>
        </p:nvSpPr>
        <p:spPr>
          <a:xfrm>
            <a:off x="10552091" y="435890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5" name="Rectangle 74"/>
          <p:cNvSpPr/>
          <p:nvPr/>
        </p:nvSpPr>
        <p:spPr>
          <a:xfrm>
            <a:off x="10552091" y="460655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6" name="TextBox 75"/>
          <p:cNvSpPr txBox="1"/>
          <p:nvPr/>
        </p:nvSpPr>
        <p:spPr>
          <a:xfrm>
            <a:off x="1238250" y="1238250"/>
            <a:ext cx="5715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bg1"/>
                </a:solidFill>
                <a:latin typeface="+mn-lt"/>
              </a:rPr>
              <a:t>COMPANY PROFILE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1238250" y="5143500"/>
            <a:ext cx="5334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chemeClr val="bg1"/>
                </a:solidFill>
                <a:latin typeface="+mn-lt"/>
              </a:rPr>
              <a:t>2018   ·   Varanasi   ·   www.yourcompany.in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38250" y="1524000"/>
            <a:ext cx="5577840" cy="27622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550" b="1" i="0">
                <a:solidFill>
                  <a:schemeClr val="bg1"/>
                </a:solidFill>
                <a:latin typeface="+mj-lt"/>
              </a:rPr>
              <a:t>Craftloom Studio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4381500"/>
            <a:ext cx="5334000" cy="666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</a:rPr>
              <a:t>Handloom and handicraft brand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7239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37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638300" y="8572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ounded Rectangle 4"/>
          <p:cNvSpPr/>
          <p:nvPr/>
        </p:nvSpPr>
        <p:spPr>
          <a:xfrm>
            <a:off x="762000" y="1885950"/>
            <a:ext cx="5219700" cy="1866900"/>
          </a:xfrm>
          <a:prstGeom prst="roundRect">
            <a:avLst>
              <a:gd name="adj" fmla="val 7142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90600" y="20764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90600" y="2857500"/>
            <a:ext cx="47625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Who we are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10300" y="1885950"/>
            <a:ext cx="5219700" cy="1866900"/>
          </a:xfrm>
          <a:prstGeom prst="roundRect">
            <a:avLst>
              <a:gd name="adj" fmla="val 7142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38900" y="20764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38900" y="2857500"/>
            <a:ext cx="47625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What we do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62000" y="3981450"/>
            <a:ext cx="5219700" cy="1866900"/>
          </a:xfrm>
          <a:prstGeom prst="roundRect">
            <a:avLst>
              <a:gd name="adj" fmla="val 7142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906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90600" y="4953000"/>
            <a:ext cx="47625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How we work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210300" y="3981450"/>
            <a:ext cx="5219700" cy="1866900"/>
          </a:xfrm>
          <a:prstGeom prst="roundRect">
            <a:avLst>
              <a:gd name="adj" fmla="val 7142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4389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38900" y="4953000"/>
            <a:ext cx="47625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Clients &amp; team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85800"/>
            <a:ext cx="9601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4632960" cy="685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000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9710" y="2095500"/>
            <a:ext cx="6225540" cy="1905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Who we are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62000" y="762000"/>
            <a:ext cx="95250" cy="5334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333500" y="1143000"/>
            <a:ext cx="8778240" cy="3810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Bringing artisans' work to homes around the world.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33500" y="52387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Our mission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7239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3750" b="1" i="0">
                <a:solidFill>
                  <a:schemeClr val="accent1"/>
                </a:solidFill>
                <a:latin typeface="+mj-lt"/>
              </a:rPr>
              <a:t>05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638300" y="8572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Pentagon 4"/>
          <p:cNvSpPr/>
          <p:nvPr/>
        </p:nvSpPr>
        <p:spPr>
          <a:xfrm>
            <a:off x="762000" y="2076450"/>
            <a:ext cx="2724150" cy="800100"/>
          </a:xfrm>
          <a:prstGeom prst="homePlat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71550" y="2076450"/>
            <a:ext cx="20955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2018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38200" y="3124200"/>
            <a:ext cx="24384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Founded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38200" y="3714750"/>
            <a:ext cx="2438400" cy="2057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Started with three people</a:t>
            </a:r>
          </a:p>
        </p:txBody>
      </p:sp>
      <p:sp>
        <p:nvSpPr>
          <p:cNvPr id="9" name="Chevron 8"/>
          <p:cNvSpPr/>
          <p:nvPr/>
        </p:nvSpPr>
        <p:spPr>
          <a:xfrm>
            <a:off x="3429000" y="2076450"/>
            <a:ext cx="2724150" cy="800100"/>
          </a:xfrm>
          <a:prstGeom prst="chevron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752850" y="2076450"/>
            <a:ext cx="20955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+2 yrs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505200" y="3124200"/>
            <a:ext cx="24384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First 100 clients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505200" y="3714750"/>
            <a:ext cx="2438400" cy="2057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Moved into our own office</a:t>
            </a:r>
          </a:p>
        </p:txBody>
      </p:sp>
      <p:sp>
        <p:nvSpPr>
          <p:cNvPr id="13" name="Chevron 12"/>
          <p:cNvSpPr/>
          <p:nvPr/>
        </p:nvSpPr>
        <p:spPr>
          <a:xfrm>
            <a:off x="6096000" y="2076450"/>
            <a:ext cx="2724150" cy="800100"/>
          </a:xfrm>
          <a:prstGeom prst="chevron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19850" y="2076450"/>
            <a:ext cx="20955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+4 yrs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172200" y="3124200"/>
            <a:ext cx="24384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Expansion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172200" y="3714750"/>
            <a:ext cx="2438400" cy="2057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New team in a second city</a:t>
            </a:r>
          </a:p>
        </p:txBody>
      </p:sp>
      <p:sp>
        <p:nvSpPr>
          <p:cNvPr id="17" name="Chevron 16"/>
          <p:cNvSpPr/>
          <p:nvPr/>
        </p:nvSpPr>
        <p:spPr>
          <a:xfrm>
            <a:off x="8763000" y="2076450"/>
            <a:ext cx="2724150" cy="800100"/>
          </a:xfrm>
          <a:prstGeom prst="chevron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086850" y="2076450"/>
            <a:ext cx="20955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Today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839200" y="3124200"/>
            <a:ext cx="24384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Growing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839200" y="3714750"/>
            <a:ext cx="2438400" cy="2057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Serving clients across India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85800"/>
            <a:ext cx="9601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Our journey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4632960" cy="685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000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9710" y="2095500"/>
            <a:ext cx="6225540" cy="1905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What we do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7239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3900" b="1" i="0">
                <a:solidFill>
                  <a:schemeClr val="accent1"/>
                </a:solidFill>
                <a:latin typeface="+mj-lt"/>
              </a:rPr>
              <a:t>07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638300" y="8572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ounded Rectangle 4"/>
          <p:cNvSpPr/>
          <p:nvPr/>
        </p:nvSpPr>
        <p:spPr>
          <a:xfrm>
            <a:off x="762000" y="1939290"/>
            <a:ext cx="3378200" cy="3810000"/>
          </a:xfrm>
          <a:prstGeom prst="roundRect">
            <a:avLst>
              <a:gd name="adj" fmla="val 3947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028700" y="2205990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287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287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Handloom textiles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287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Sarees, stoles, home linen.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406900" y="1939290"/>
            <a:ext cx="3378200" cy="3810000"/>
          </a:xfrm>
          <a:prstGeom prst="roundRect">
            <a:avLst>
              <a:gd name="adj" fmla="val 3947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4673600" y="2205990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6736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736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Corporate gifting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736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Curated craft hampers.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051800" y="1939290"/>
            <a:ext cx="3378200" cy="3810000"/>
          </a:xfrm>
          <a:prstGeom prst="roundRect">
            <a:avLst>
              <a:gd name="adj" fmla="val 3947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8318500" y="2205990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3185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185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Artisan programme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185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Fair wages and training.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85800"/>
            <a:ext cx="9601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What we do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7239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i="0">
                <a:solidFill>
                  <a:schemeClr val="accent1"/>
                </a:solidFill>
                <a:latin typeface="+mj-lt"/>
              </a:rPr>
              <a:t>08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638300" y="8572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762000" y="2266950"/>
            <a:ext cx="31750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250+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3695700"/>
            <a:ext cx="30988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projects delivered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4318000" y="2171700"/>
            <a:ext cx="0" cy="2170938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8" name="TextBox 7"/>
          <p:cNvSpPr txBox="1"/>
          <p:nvPr/>
        </p:nvSpPr>
        <p:spPr>
          <a:xfrm>
            <a:off x="4546600" y="2266950"/>
            <a:ext cx="31750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40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46600" y="3695700"/>
            <a:ext cx="30988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team members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7874000" y="2171700"/>
            <a:ext cx="0" cy="2170938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1" name="TextBox 10"/>
          <p:cNvSpPr txBox="1"/>
          <p:nvPr/>
        </p:nvSpPr>
        <p:spPr>
          <a:xfrm>
            <a:off x="8102600" y="2266950"/>
            <a:ext cx="31750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6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02600" y="3695700"/>
            <a:ext cx="30988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cities served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2000" y="5372100"/>
            <a:ext cx="10668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Sample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85800"/>
            <a:ext cx="9601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By the numbers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4632960" cy="685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000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9710" y="2095500"/>
            <a:ext cx="6225540" cy="1905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How we work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7239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10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638300" y="8572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ounded Rectangle 4"/>
          <p:cNvSpPr/>
          <p:nvPr/>
        </p:nvSpPr>
        <p:spPr>
          <a:xfrm>
            <a:off x="762000" y="2102644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62000" y="2102644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24000" y="1885950"/>
            <a:ext cx="320040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Listen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937760" y="1885950"/>
            <a:ext cx="651891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Understand goals and constraints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485900" y="2852738"/>
            <a:ext cx="99441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0" name="Rounded Rectangle 9"/>
          <p:cNvSpPr/>
          <p:nvPr/>
        </p:nvSpPr>
        <p:spPr>
          <a:xfrm>
            <a:off x="762000" y="3069431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62000" y="3069431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24000" y="2852738"/>
            <a:ext cx="320040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Plan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937760" y="2852738"/>
            <a:ext cx="651891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Clear scope, timeline and cost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1485900" y="3819525"/>
            <a:ext cx="99441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5" name="Rounded Rectangle 14"/>
          <p:cNvSpPr/>
          <p:nvPr/>
        </p:nvSpPr>
        <p:spPr>
          <a:xfrm>
            <a:off x="762000" y="4036219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62000" y="4036219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24000" y="3819525"/>
            <a:ext cx="320040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Build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937760" y="3819525"/>
            <a:ext cx="651891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Weekly updates and demos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1485900" y="4786312"/>
            <a:ext cx="99441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20" name="Rounded Rectangle 19"/>
          <p:cNvSpPr/>
          <p:nvPr/>
        </p:nvSpPr>
        <p:spPr>
          <a:xfrm>
            <a:off x="762000" y="5003006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62000" y="5003006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24000" y="4786312"/>
            <a:ext cx="320040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Support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937760" y="4786312"/>
            <a:ext cx="651891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Training and ongoing care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85800"/>
            <a:ext cx="9601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How we work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7239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11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638300" y="8572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ounded Rectangle 4"/>
          <p:cNvSpPr/>
          <p:nvPr/>
        </p:nvSpPr>
        <p:spPr>
          <a:xfrm>
            <a:off x="762000" y="1939290"/>
            <a:ext cx="3378200" cy="3810000"/>
          </a:xfrm>
          <a:prstGeom prst="roundRect">
            <a:avLst>
              <a:gd name="adj" fmla="val 3947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028700" y="2205990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287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287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Clarity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287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We say what we will do, then do it.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406900" y="1939290"/>
            <a:ext cx="3378200" cy="3810000"/>
          </a:xfrm>
          <a:prstGeom prst="roundRect">
            <a:avLst>
              <a:gd name="adj" fmla="val 3947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4673600" y="2205990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6736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736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Craft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736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Small details make big differences.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051800" y="1939290"/>
            <a:ext cx="3378200" cy="3810000"/>
          </a:xfrm>
          <a:prstGeom prst="roundRect">
            <a:avLst>
              <a:gd name="adj" fmla="val 3947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8318500" y="2205990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3185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185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Care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185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For clients, team and community.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85800"/>
            <a:ext cx="9601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Our values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4632960" cy="685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000" b="1" i="0">
                <a:solidFill>
                  <a:schemeClr val="bg1"/>
                </a:solidFill>
                <a:latin typeface="+mj-lt"/>
              </a:rPr>
              <a:t>04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9710" y="2095500"/>
            <a:ext cx="6225540" cy="1905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Clients &amp; team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7239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13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638300" y="8572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Image placeholder (right-click &gt; Format Shape &gt; Picture fill)"/>
          <p:cNvSpPr/>
          <p:nvPr/>
        </p:nvSpPr>
        <p:spPr>
          <a:xfrm>
            <a:off x="762000" y="1885950"/>
            <a:ext cx="3429000" cy="2456688"/>
          </a:xfrm>
          <a:prstGeom prst="roundRect">
            <a:avLst>
              <a:gd name="adj" fmla="val 542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1936029" y="2925129"/>
            <a:ext cx="1080942" cy="432377"/>
          </a:xfrm>
          <a:custGeom>
            <a:avLst/>
            <a:gdLst/>
            <a:ahLst/>
            <a:cxnLst/>
            <a:rect l="l" t="t" r="r" b="b"/>
            <a:pathLst>
              <a:path w="1080942" h="432377">
                <a:moveTo>
                  <a:pt x="0" y="432377"/>
                </a:moveTo>
                <a:lnTo>
                  <a:pt x="405353" y="0"/>
                </a:lnTo>
                <a:lnTo>
                  <a:pt x="648565" y="270236"/>
                </a:lnTo>
                <a:lnTo>
                  <a:pt x="783683" y="135118"/>
                </a:lnTo>
                <a:lnTo>
                  <a:pt x="1080942" y="43237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2665665" y="2708940"/>
            <a:ext cx="205379" cy="205379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57250" y="3438577"/>
            <a:ext cx="3238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4495038"/>
            <a:ext cx="34290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Project one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2000" y="4837938"/>
            <a:ext cx="3429000" cy="101041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Short description of the outcome</a:t>
            </a:r>
          </a:p>
        </p:txBody>
      </p:sp>
      <p:sp>
        <p:nvSpPr>
          <p:cNvPr id="11" name="Image placeholder (right-click &gt; Format Shape &gt; Picture fill)"/>
          <p:cNvSpPr/>
          <p:nvPr/>
        </p:nvSpPr>
        <p:spPr>
          <a:xfrm>
            <a:off x="4381500" y="1885950"/>
            <a:ext cx="3429000" cy="2456688"/>
          </a:xfrm>
          <a:prstGeom prst="roundRect">
            <a:avLst>
              <a:gd name="adj" fmla="val 542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Freeform 11"/>
          <p:cNvSpPr/>
          <p:nvPr/>
        </p:nvSpPr>
        <p:spPr>
          <a:xfrm>
            <a:off x="5555529" y="2925129"/>
            <a:ext cx="1080942" cy="432377"/>
          </a:xfrm>
          <a:custGeom>
            <a:avLst/>
            <a:gdLst/>
            <a:ahLst/>
            <a:cxnLst/>
            <a:rect l="l" t="t" r="r" b="b"/>
            <a:pathLst>
              <a:path w="1080942" h="432377">
                <a:moveTo>
                  <a:pt x="0" y="432377"/>
                </a:moveTo>
                <a:lnTo>
                  <a:pt x="405353" y="0"/>
                </a:lnTo>
                <a:lnTo>
                  <a:pt x="648565" y="270236"/>
                </a:lnTo>
                <a:lnTo>
                  <a:pt x="783683" y="135118"/>
                </a:lnTo>
                <a:lnTo>
                  <a:pt x="1080942" y="43237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6285165" y="2708940"/>
            <a:ext cx="205379" cy="205379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476750" y="3438577"/>
            <a:ext cx="3238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81500" y="4495038"/>
            <a:ext cx="34290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Project two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381500" y="4837938"/>
            <a:ext cx="3429000" cy="101041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Short description of the outcome</a:t>
            </a:r>
          </a:p>
        </p:txBody>
      </p:sp>
      <p:sp>
        <p:nvSpPr>
          <p:cNvPr id="17" name="Image placeholder (right-click &gt; Format Shape &gt; Picture fill)"/>
          <p:cNvSpPr/>
          <p:nvPr/>
        </p:nvSpPr>
        <p:spPr>
          <a:xfrm>
            <a:off x="8001000" y="1885950"/>
            <a:ext cx="3429000" cy="2456688"/>
          </a:xfrm>
          <a:prstGeom prst="roundRect">
            <a:avLst>
              <a:gd name="adj" fmla="val 542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Freeform 17"/>
          <p:cNvSpPr/>
          <p:nvPr/>
        </p:nvSpPr>
        <p:spPr>
          <a:xfrm>
            <a:off x="9175029" y="2925129"/>
            <a:ext cx="1080942" cy="432377"/>
          </a:xfrm>
          <a:custGeom>
            <a:avLst/>
            <a:gdLst/>
            <a:ahLst/>
            <a:cxnLst/>
            <a:rect l="l" t="t" r="r" b="b"/>
            <a:pathLst>
              <a:path w="1080942" h="432377">
                <a:moveTo>
                  <a:pt x="0" y="432377"/>
                </a:moveTo>
                <a:lnTo>
                  <a:pt x="405353" y="0"/>
                </a:lnTo>
                <a:lnTo>
                  <a:pt x="648565" y="270236"/>
                </a:lnTo>
                <a:lnTo>
                  <a:pt x="783683" y="135118"/>
                </a:lnTo>
                <a:lnTo>
                  <a:pt x="1080942" y="43237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9904665" y="2708940"/>
            <a:ext cx="205379" cy="205379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096250" y="3438577"/>
            <a:ext cx="3238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01000" y="4495038"/>
            <a:ext cx="34290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Project three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001000" y="4837938"/>
            <a:ext cx="3429000" cy="101041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Short description of the outcome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85800"/>
            <a:ext cx="9601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Selected projects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7239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14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638300" y="8572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Oval 4"/>
          <p:cNvSpPr/>
          <p:nvPr/>
        </p:nvSpPr>
        <p:spPr>
          <a:xfrm>
            <a:off x="1511300" y="1809750"/>
            <a:ext cx="2057400" cy="2057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Image placeholder (right-click &gt; Format Shape &gt; Picture fill)"/>
          <p:cNvSpPr/>
          <p:nvPr/>
        </p:nvSpPr>
        <p:spPr>
          <a:xfrm>
            <a:off x="1587500" y="1885950"/>
            <a:ext cx="1905000" cy="1905000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Freeform 6"/>
          <p:cNvSpPr/>
          <p:nvPr/>
        </p:nvSpPr>
        <p:spPr>
          <a:xfrm>
            <a:off x="2120900" y="26917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2686685" y="25241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682750" y="30899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38200" y="4019550"/>
            <a:ext cx="34036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Founder Name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38200" y="4362450"/>
            <a:ext cx="34036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</a:rPr>
              <a:t>FOUNDER &amp; CEO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14400" y="4667250"/>
            <a:ext cx="3251200" cy="1104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Sets direction and leads client partnerships.</a:t>
            </a:r>
          </a:p>
        </p:txBody>
      </p:sp>
      <p:sp>
        <p:nvSpPr>
          <p:cNvPr id="13" name="Oval 12"/>
          <p:cNvSpPr/>
          <p:nvPr/>
        </p:nvSpPr>
        <p:spPr>
          <a:xfrm>
            <a:off x="5067300" y="1809750"/>
            <a:ext cx="2057400" cy="2057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Image placeholder (right-click &gt; Format Shape &gt; Picture fill)"/>
          <p:cNvSpPr/>
          <p:nvPr/>
        </p:nvSpPr>
        <p:spPr>
          <a:xfrm>
            <a:off x="5143500" y="1885950"/>
            <a:ext cx="1905000" cy="1905000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Freeform 14"/>
          <p:cNvSpPr/>
          <p:nvPr/>
        </p:nvSpPr>
        <p:spPr>
          <a:xfrm>
            <a:off x="5676900" y="26917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6242685" y="25241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238750" y="30899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394200" y="4019550"/>
            <a:ext cx="34036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Co-founder Name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394200" y="4362450"/>
            <a:ext cx="34036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</a:rPr>
              <a:t>HEAD OF DELIVERY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470400" y="4667250"/>
            <a:ext cx="3251200" cy="1104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Runs projects and quality.</a:t>
            </a:r>
          </a:p>
        </p:txBody>
      </p:sp>
      <p:sp>
        <p:nvSpPr>
          <p:cNvPr id="21" name="Oval 20"/>
          <p:cNvSpPr/>
          <p:nvPr/>
        </p:nvSpPr>
        <p:spPr>
          <a:xfrm>
            <a:off x="8623300" y="1809750"/>
            <a:ext cx="2057400" cy="2057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Image placeholder (right-click &gt; Format Shape &gt; Picture fill)"/>
          <p:cNvSpPr/>
          <p:nvPr/>
        </p:nvSpPr>
        <p:spPr>
          <a:xfrm>
            <a:off x="8699500" y="1885950"/>
            <a:ext cx="1905000" cy="1905000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Freeform 22"/>
          <p:cNvSpPr/>
          <p:nvPr/>
        </p:nvSpPr>
        <p:spPr>
          <a:xfrm>
            <a:off x="9232900" y="26917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798685" y="25241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8794750" y="30899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950200" y="4019550"/>
            <a:ext cx="34036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Leader Name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950200" y="4362450"/>
            <a:ext cx="34036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</a:rPr>
              <a:t>HEAD OF PEOPLE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026400" y="4667250"/>
            <a:ext cx="3251200" cy="1104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Builds the team and culture.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85800"/>
            <a:ext cx="9601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Leadership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34000" y="666750"/>
            <a:ext cx="1524000" cy="1428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9200" b="1" i="0">
                <a:solidFill>
                  <a:schemeClr val="accent1"/>
                </a:solidFill>
                <a:latin typeface="+mj-lt"/>
              </a:rPr>
              <a:t>“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905000" y="2190750"/>
            <a:ext cx="8382000" cy="238125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4000" b="0" i="0">
                <a:solidFill>
                  <a:schemeClr val="tx1"/>
                </a:solidFill>
                <a:latin typeface="+mj-lt"/>
              </a:rPr>
              <a:t>They felt like part of our own team from the first week.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905000" y="4857750"/>
            <a:ext cx="83820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600" b="1" i="0" spc="150">
                <a:solidFill>
                  <a:schemeClr val="tx1"/>
                </a:solidFill>
                <a:latin typeface="+mn-lt"/>
              </a:rPr>
              <a:t>CLIENT NAME, COMPANY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762000" y="5619750"/>
            <a:ext cx="2667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chemeClr val="bg1"/>
                </a:solidFill>
                <a:latin typeface="+mn-lt"/>
              </a:rPr>
              <a:t>hello@yourcompany.in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19500" y="5619750"/>
            <a:ext cx="2667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chemeClr val="bg1"/>
                </a:solidFill>
                <a:latin typeface="+mn-lt"/>
              </a:rPr>
              <a:t>+91 80000 00000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77000" y="5619750"/>
            <a:ext cx="2667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chemeClr val="bg1"/>
                </a:solidFill>
                <a:latin typeface="+mn-lt"/>
              </a:rPr>
              <a:t>www.yourcompany.in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619250"/>
            <a:ext cx="8534400" cy="2286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7200" b="1" i="0">
                <a:solidFill>
                  <a:schemeClr val="bg1"/>
                </a:solidFill>
                <a:latin typeface="+mj-lt"/>
              </a:rPr>
              <a:t>Work with us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000500"/>
            <a:ext cx="67056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</a:rPr>
              <a:t>Let's build something great together.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startup-431">
  <a:themeElements>
    <a:clrScheme name="Morphiq startup-431">
      <a:dk1>
        <a:srgbClr val="0D0D0D"/>
      </a:dk1>
      <a:lt1>
        <a:srgbClr val="FFFFFF"/>
      </a:lt1>
      <a:dk2>
        <a:srgbClr val="5A5A5A"/>
      </a:dk2>
      <a:lt2>
        <a:srgbClr val="F0F0F0"/>
      </a:lt2>
      <a:accent1>
        <a:srgbClr val="0D0D0D"/>
      </a:accent1>
      <a:accent2>
        <a:srgbClr val="8A8A8A"/>
      </a:accent2>
      <a:accent3>
        <a:srgbClr val="D4D4D4"/>
      </a:accent3>
      <a:accent4>
        <a:srgbClr val="FF4D2E"/>
      </a:accent4>
      <a:accent5>
        <a:srgbClr val="D3D3D3"/>
      </a:accent5>
      <a:accent6>
        <a:srgbClr val="D8D8D8"/>
      </a:accent6>
      <a:hlink>
        <a:srgbClr val="0D0D0D"/>
      </a:hlink>
      <a:folHlink>
        <a:srgbClr val="8A8A8A"/>
      </a:folHlink>
    </a:clrScheme>
    <a:fontScheme name="Morphiq startup-431">
      <a:majorFont>
        <a:latin typeface="Unbounded"/>
        <a:ea typeface=""/>
        <a:cs typeface=""/>
      </a:majorFont>
      <a:minorFont>
        <a:latin typeface="Manrop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Craftloom Studio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