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+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1" name="Connector 1"/>
          <p:cNvCxnSpPr/>
          <p:nvPr/>
        </p:nvCxnSpPr>
        <p:spPr>
          <a:xfrm>
            <a:off x="209550" y="209550"/>
            <a:ext cx="323850" cy="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2" name="Connector 2"/>
          <p:cNvCxnSpPr/>
          <p:nvPr/>
        </p:nvCxnSpPr>
        <p:spPr>
          <a:xfrm>
            <a:off x="209550" y="209550"/>
            <a:ext cx="0" cy="32385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3" name="Connector 3"/>
          <p:cNvCxnSpPr/>
          <p:nvPr/>
        </p:nvCxnSpPr>
        <p:spPr>
          <a:xfrm flipH="1">
            <a:off x="11658600" y="209550"/>
            <a:ext cx="323850" cy="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4" name="Connector 4"/>
          <p:cNvCxnSpPr/>
          <p:nvPr/>
        </p:nvCxnSpPr>
        <p:spPr>
          <a:xfrm>
            <a:off x="11982450" y="209550"/>
            <a:ext cx="0" cy="32385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5" name="Connector 5"/>
          <p:cNvCxnSpPr/>
          <p:nvPr/>
        </p:nvCxnSpPr>
        <p:spPr>
          <a:xfrm>
            <a:off x="209550" y="6648450"/>
            <a:ext cx="323850" cy="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6" name="Connector 6"/>
          <p:cNvCxnSpPr/>
          <p:nvPr/>
        </p:nvCxnSpPr>
        <p:spPr>
          <a:xfrm flipV="1">
            <a:off x="209550" y="6324600"/>
            <a:ext cx="0" cy="32385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7" name="Connector 7"/>
          <p:cNvCxnSpPr/>
          <p:nvPr/>
        </p:nvCxnSpPr>
        <p:spPr>
          <a:xfrm flipH="1">
            <a:off x="11658600" y="6648450"/>
            <a:ext cx="323850" cy="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8" name="Connector 8"/>
          <p:cNvCxnSpPr/>
          <p:nvPr/>
        </p:nvCxnSpPr>
        <p:spPr>
          <a:xfrm flipV="1">
            <a:off x="11982450" y="6324600"/>
            <a:ext cx="0" cy="32385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sp>
        <p:nvSpPr>
          <p:cNvPr id="109" name="TextBox 9"/>
          <p:cNvSpPr txBox="1"/>
          <p:nvPr/>
        </p:nvSpPr>
        <p:spPr>
          <a:xfrm>
            <a:off x="685800" y="62103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GREENLEAF AGRITECH</a:t>
            </a:r>
          </a:p>
        </p:txBody>
      </p:sp>
      <p:sp>
        <p:nvSpPr>
          <p:cNvPr id="110" name="Slide number"/>
          <p:cNvSpPr txBox="1"/>
          <p:nvPr/>
        </p:nvSpPr>
        <p:spPr>
          <a:xfrm>
            <a:off x="10363200" y="62103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809750"/>
            <a:ext cx="108204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1" name="Connector 1"/>
          <p:cNvCxnSpPr/>
          <p:nvPr/>
        </p:nvCxnSpPr>
        <p:spPr>
          <a:xfrm>
            <a:off x="209550" y="209550"/>
            <a:ext cx="323850" cy="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2" name="Connector 2"/>
          <p:cNvCxnSpPr/>
          <p:nvPr/>
        </p:nvCxnSpPr>
        <p:spPr>
          <a:xfrm>
            <a:off x="209550" y="209550"/>
            <a:ext cx="0" cy="32385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3" name="Connector 3"/>
          <p:cNvCxnSpPr/>
          <p:nvPr/>
        </p:nvCxnSpPr>
        <p:spPr>
          <a:xfrm flipH="1">
            <a:off x="11658600" y="209550"/>
            <a:ext cx="323850" cy="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4" name="Connector 4"/>
          <p:cNvCxnSpPr/>
          <p:nvPr/>
        </p:nvCxnSpPr>
        <p:spPr>
          <a:xfrm>
            <a:off x="11982450" y="209550"/>
            <a:ext cx="0" cy="32385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5" name="Connector 5"/>
          <p:cNvCxnSpPr/>
          <p:nvPr/>
        </p:nvCxnSpPr>
        <p:spPr>
          <a:xfrm>
            <a:off x="209550" y="6648450"/>
            <a:ext cx="323850" cy="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6" name="Connector 6"/>
          <p:cNvCxnSpPr/>
          <p:nvPr/>
        </p:nvCxnSpPr>
        <p:spPr>
          <a:xfrm flipV="1">
            <a:off x="209550" y="6324600"/>
            <a:ext cx="0" cy="32385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7" name="Connector 7"/>
          <p:cNvCxnSpPr/>
          <p:nvPr/>
        </p:nvCxnSpPr>
        <p:spPr>
          <a:xfrm flipH="1">
            <a:off x="11658600" y="6648450"/>
            <a:ext cx="323850" cy="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8" name="Connector 8"/>
          <p:cNvCxnSpPr/>
          <p:nvPr/>
        </p:nvCxnSpPr>
        <p:spPr>
          <a:xfrm flipV="1">
            <a:off x="11982450" y="6324600"/>
            <a:ext cx="0" cy="32385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sp>
        <p:nvSpPr>
          <p:cNvPr id="109" name="TextBox 9"/>
          <p:cNvSpPr txBox="1"/>
          <p:nvPr/>
        </p:nvSpPr>
        <p:spPr>
          <a:xfrm>
            <a:off x="685800" y="62103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GREENLEAF AGRITECH</a:t>
            </a:r>
          </a:p>
        </p:txBody>
      </p:sp>
      <p:sp>
        <p:nvSpPr>
          <p:cNvPr id="110" name="Slide number"/>
          <p:cNvSpPr txBox="1"/>
          <p:nvPr/>
        </p:nvSpPr>
        <p:spPr>
          <a:xfrm>
            <a:off x="10363200" y="62103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1" name="Connector 1"/>
          <p:cNvCxnSpPr/>
          <p:nvPr/>
        </p:nvCxnSpPr>
        <p:spPr>
          <a:xfrm>
            <a:off x="209550" y="209550"/>
            <a:ext cx="323850" cy="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2" name="Connector 2"/>
          <p:cNvCxnSpPr/>
          <p:nvPr/>
        </p:nvCxnSpPr>
        <p:spPr>
          <a:xfrm>
            <a:off x="209550" y="209550"/>
            <a:ext cx="0" cy="32385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3" name="Connector 3"/>
          <p:cNvCxnSpPr/>
          <p:nvPr/>
        </p:nvCxnSpPr>
        <p:spPr>
          <a:xfrm flipH="1">
            <a:off x="11658600" y="209550"/>
            <a:ext cx="323850" cy="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4" name="Connector 4"/>
          <p:cNvCxnSpPr/>
          <p:nvPr/>
        </p:nvCxnSpPr>
        <p:spPr>
          <a:xfrm>
            <a:off x="11982450" y="209550"/>
            <a:ext cx="0" cy="32385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5" name="Connector 5"/>
          <p:cNvCxnSpPr/>
          <p:nvPr/>
        </p:nvCxnSpPr>
        <p:spPr>
          <a:xfrm>
            <a:off x="209550" y="6648450"/>
            <a:ext cx="323850" cy="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6" name="Connector 6"/>
          <p:cNvCxnSpPr/>
          <p:nvPr/>
        </p:nvCxnSpPr>
        <p:spPr>
          <a:xfrm flipV="1">
            <a:off x="209550" y="6324600"/>
            <a:ext cx="0" cy="32385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7" name="Connector 7"/>
          <p:cNvCxnSpPr/>
          <p:nvPr/>
        </p:nvCxnSpPr>
        <p:spPr>
          <a:xfrm flipH="1">
            <a:off x="11658600" y="6648450"/>
            <a:ext cx="323850" cy="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8" name="Connector 8"/>
          <p:cNvCxnSpPr/>
          <p:nvPr/>
        </p:nvCxnSpPr>
        <p:spPr>
          <a:xfrm flipV="1">
            <a:off x="11982450" y="6324600"/>
            <a:ext cx="0" cy="32385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sp>
        <p:nvSpPr>
          <p:cNvPr id="109" name="TextBox 9"/>
          <p:cNvSpPr txBox="1"/>
          <p:nvPr/>
        </p:nvSpPr>
        <p:spPr>
          <a:xfrm>
            <a:off x="685800" y="62103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GREENLEAF AGRITECH</a:t>
            </a:r>
          </a:p>
        </p:txBody>
      </p:sp>
      <p:sp>
        <p:nvSpPr>
          <p:cNvPr id="110" name="Slide number"/>
          <p:cNvSpPr txBox="1"/>
          <p:nvPr/>
        </p:nvSpPr>
        <p:spPr>
          <a:xfrm>
            <a:off x="10363200" y="62103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+ Fre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1" name="Connector 1"/>
          <p:cNvCxnSpPr/>
          <p:nvPr/>
        </p:nvCxnSpPr>
        <p:spPr>
          <a:xfrm>
            <a:off x="209550" y="209550"/>
            <a:ext cx="323850" cy="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2" name="Connector 2"/>
          <p:cNvCxnSpPr/>
          <p:nvPr/>
        </p:nvCxnSpPr>
        <p:spPr>
          <a:xfrm>
            <a:off x="209550" y="209550"/>
            <a:ext cx="0" cy="32385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3" name="Connector 3"/>
          <p:cNvCxnSpPr/>
          <p:nvPr/>
        </p:nvCxnSpPr>
        <p:spPr>
          <a:xfrm flipH="1">
            <a:off x="11658600" y="209550"/>
            <a:ext cx="323850" cy="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4" name="Connector 4"/>
          <p:cNvCxnSpPr/>
          <p:nvPr/>
        </p:nvCxnSpPr>
        <p:spPr>
          <a:xfrm>
            <a:off x="11982450" y="209550"/>
            <a:ext cx="0" cy="32385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5" name="Connector 5"/>
          <p:cNvCxnSpPr/>
          <p:nvPr/>
        </p:nvCxnSpPr>
        <p:spPr>
          <a:xfrm>
            <a:off x="209550" y="6648450"/>
            <a:ext cx="323850" cy="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6" name="Connector 6"/>
          <p:cNvCxnSpPr/>
          <p:nvPr/>
        </p:nvCxnSpPr>
        <p:spPr>
          <a:xfrm flipV="1">
            <a:off x="209550" y="6324600"/>
            <a:ext cx="0" cy="32385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7" name="Connector 7"/>
          <p:cNvCxnSpPr/>
          <p:nvPr/>
        </p:nvCxnSpPr>
        <p:spPr>
          <a:xfrm flipH="1">
            <a:off x="11658600" y="6648450"/>
            <a:ext cx="323850" cy="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8" name="Connector 8"/>
          <p:cNvCxnSpPr/>
          <p:nvPr/>
        </p:nvCxnSpPr>
        <p:spPr>
          <a:xfrm flipV="1">
            <a:off x="11982450" y="6324600"/>
            <a:ext cx="0" cy="32385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sp>
        <p:nvSpPr>
          <p:cNvPr id="109" name="TextBox 9"/>
          <p:cNvSpPr txBox="1"/>
          <p:nvPr/>
        </p:nvSpPr>
        <p:spPr>
          <a:xfrm>
            <a:off x="685800" y="62103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GREENLEAF AGRITECH</a:t>
            </a:r>
          </a:p>
        </p:txBody>
      </p:sp>
      <p:sp>
        <p:nvSpPr>
          <p:cNvPr id="110" name="Slide number"/>
          <p:cNvSpPr txBox="1"/>
          <p:nvPr/>
        </p:nvSpPr>
        <p:spPr>
          <a:xfrm>
            <a:off x="10363200" y="62103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Canv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+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9" Type="http://schemas.openxmlformats.org/officeDocument/2006/relationships/slideLayout" Target="../slideLayouts/slideLayout9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3600" kern="1200" b="1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0" y="0"/>
            <a:ext cx="12192000" cy="34290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304800" y="2465070"/>
            <a:ext cx="853440" cy="552450"/>
          </a:xfrm>
          <a:prstGeom prst="rect">
            <a:avLst/>
          </a:prstGeom>
          <a:solidFill>
            <a:schemeClr val="accent2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2052320" y="2187151"/>
            <a:ext cx="853440" cy="830369"/>
          </a:xfrm>
          <a:prstGeom prst="rect">
            <a:avLst/>
          </a:prstGeom>
          <a:solidFill>
            <a:schemeClr val="accent2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3799840" y="1762250"/>
            <a:ext cx="853440" cy="1255270"/>
          </a:xfrm>
          <a:prstGeom prst="rect">
            <a:avLst/>
          </a:prstGeom>
          <a:solidFill>
            <a:schemeClr val="accent2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547360" y="1591987"/>
            <a:ext cx="853440" cy="1425533"/>
          </a:xfrm>
          <a:prstGeom prst="rect">
            <a:avLst/>
          </a:prstGeom>
          <a:solidFill>
            <a:schemeClr val="accent2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7294880" y="1331696"/>
            <a:ext cx="853440" cy="1685824"/>
          </a:xfrm>
          <a:prstGeom prst="rect">
            <a:avLst/>
          </a:prstGeom>
          <a:solidFill>
            <a:schemeClr val="accent2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9042400" y="907524"/>
            <a:ext cx="853440" cy="2109996"/>
          </a:xfrm>
          <a:prstGeom prst="rect">
            <a:avLst/>
          </a:prstGeom>
          <a:solidFill>
            <a:schemeClr val="accent2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10789920" y="627126"/>
            <a:ext cx="853440" cy="2390394"/>
          </a:xfrm>
          <a:prstGeom prst="rect">
            <a:avLst/>
          </a:prstGeom>
          <a:solidFill>
            <a:schemeClr val="accent2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12" name="Connector 11"/>
          <p:cNvCxnSpPr/>
          <p:nvPr/>
        </p:nvCxnSpPr>
        <p:spPr>
          <a:xfrm flipV="1">
            <a:off x="731520" y="2053801"/>
            <a:ext cx="1747520" cy="277919"/>
          </a:xfrm>
          <a:prstGeom prst="line">
            <a:avLst/>
          </a:prstGeom>
          <a:ln w="63500">
            <a:solidFill>
              <a:schemeClr val="accent1"/>
            </a:solidFill>
          </a:ln>
        </p:spPr>
      </p:cxnSp>
      <p:cxnSp>
        <p:nvCxnSpPr>
          <p:cNvPr id="13" name="Connector 12"/>
          <p:cNvCxnSpPr/>
          <p:nvPr/>
        </p:nvCxnSpPr>
        <p:spPr>
          <a:xfrm flipV="1">
            <a:off x="2479040" y="1628900"/>
            <a:ext cx="1747520" cy="424901"/>
          </a:xfrm>
          <a:prstGeom prst="line">
            <a:avLst/>
          </a:prstGeom>
          <a:ln w="63500">
            <a:solidFill>
              <a:schemeClr val="accent1"/>
            </a:solidFill>
          </a:ln>
        </p:spPr>
      </p:cxnSp>
      <p:cxnSp>
        <p:nvCxnSpPr>
          <p:cNvPr id="14" name="Connector 13"/>
          <p:cNvCxnSpPr/>
          <p:nvPr/>
        </p:nvCxnSpPr>
        <p:spPr>
          <a:xfrm flipV="1">
            <a:off x="4226560" y="1458637"/>
            <a:ext cx="1747520" cy="170263"/>
          </a:xfrm>
          <a:prstGeom prst="line">
            <a:avLst/>
          </a:prstGeom>
          <a:ln w="63500">
            <a:solidFill>
              <a:schemeClr val="accent1"/>
            </a:solidFill>
          </a:ln>
        </p:spPr>
      </p:cxnSp>
      <p:cxnSp>
        <p:nvCxnSpPr>
          <p:cNvPr id="15" name="Connector 14"/>
          <p:cNvCxnSpPr/>
          <p:nvPr/>
        </p:nvCxnSpPr>
        <p:spPr>
          <a:xfrm flipV="1">
            <a:off x="5974080" y="1198346"/>
            <a:ext cx="1747520" cy="260291"/>
          </a:xfrm>
          <a:prstGeom prst="line">
            <a:avLst/>
          </a:prstGeom>
          <a:ln w="63500">
            <a:solidFill>
              <a:schemeClr val="accent1"/>
            </a:solidFill>
          </a:ln>
        </p:spPr>
      </p:cxnSp>
      <p:cxnSp>
        <p:nvCxnSpPr>
          <p:cNvPr id="16" name="Connector 15"/>
          <p:cNvCxnSpPr/>
          <p:nvPr/>
        </p:nvCxnSpPr>
        <p:spPr>
          <a:xfrm flipV="1">
            <a:off x="7721600" y="774174"/>
            <a:ext cx="1747520" cy="424172"/>
          </a:xfrm>
          <a:prstGeom prst="line">
            <a:avLst/>
          </a:prstGeom>
          <a:ln w="63500">
            <a:solidFill>
              <a:schemeClr val="accent1"/>
            </a:solidFill>
          </a:ln>
        </p:spPr>
      </p:cxnSp>
      <p:cxnSp>
        <p:nvCxnSpPr>
          <p:cNvPr id="17" name="Connector 16"/>
          <p:cNvCxnSpPr/>
          <p:nvPr/>
        </p:nvCxnSpPr>
        <p:spPr>
          <a:xfrm flipV="1">
            <a:off x="9469120" y="493776"/>
            <a:ext cx="1747520" cy="280398"/>
          </a:xfrm>
          <a:prstGeom prst="line">
            <a:avLst/>
          </a:prstGeom>
          <a:ln w="63500">
            <a:solidFill>
              <a:schemeClr val="accent1"/>
            </a:solidFill>
          </a:ln>
        </p:spPr>
      </p:cxnSp>
      <p:sp>
        <p:nvSpPr>
          <p:cNvPr id="18" name="Oval 17"/>
          <p:cNvSpPr/>
          <p:nvPr/>
        </p:nvSpPr>
        <p:spPr>
          <a:xfrm>
            <a:off x="655320" y="2255520"/>
            <a:ext cx="152400" cy="1524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2402840" y="1977601"/>
            <a:ext cx="152400" cy="1524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4150360" y="1552700"/>
            <a:ext cx="152400" cy="1524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Oval 20"/>
          <p:cNvSpPr/>
          <p:nvPr/>
        </p:nvSpPr>
        <p:spPr>
          <a:xfrm>
            <a:off x="5897880" y="1382437"/>
            <a:ext cx="152400" cy="1524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>
            <a:off x="7645400" y="1122146"/>
            <a:ext cx="152400" cy="1524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3" name="Oval 22"/>
          <p:cNvSpPr/>
          <p:nvPr/>
        </p:nvSpPr>
        <p:spPr>
          <a:xfrm>
            <a:off x="9392920" y="697974"/>
            <a:ext cx="152400" cy="1524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11140440" y="417576"/>
            <a:ext cx="152400" cy="1524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25" name="Connector 24"/>
          <p:cNvCxnSpPr/>
          <p:nvPr/>
        </p:nvCxnSpPr>
        <p:spPr>
          <a:xfrm>
            <a:off x="487680" y="3017520"/>
            <a:ext cx="11216640" cy="0"/>
          </a:xfrm>
          <a:prstGeom prst="line">
            <a:avLst/>
          </a:prstGeom>
          <a:ln w="25400">
            <a:solidFill>
              <a:schemeClr val="tx2"/>
            </a:solidFill>
          </a:ln>
        </p:spPr>
      </p:cxnSp>
      <p:sp>
        <p:nvSpPr>
          <p:cNvPr id="26" name="Isosceles Triangle 25"/>
          <p:cNvSpPr/>
          <p:nvPr/>
        </p:nvSpPr>
        <p:spPr>
          <a:xfrm>
            <a:off x="11102340" y="74676"/>
            <a:ext cx="228600" cy="247650"/>
          </a:xfrm>
          <a:prstGeom prst="triangl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685800" y="3371850"/>
            <a:ext cx="1333500" cy="1143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85800" y="5943600"/>
            <a:ext cx="108204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100" b="0" i="0">
                <a:solidFill>
                  <a:schemeClr val="tx2"/>
                </a:solidFill>
                <a:latin typeface="+mn-lt"/>
              </a:rPr>
              <a:t>2021   ·   Nashik   ·   www.yourcompany.in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714750"/>
            <a:ext cx="8778240" cy="13335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05000"/>
              </a:lnSpc>
            </a:pPr>
            <a:r>
              <a:rPr sz="5800" b="1" i="0">
                <a:solidFill>
                  <a:schemeClr val="tx1"/>
                </a:solidFill>
                <a:latin typeface="+mj-lt"/>
              </a:rPr>
              <a:t>Greenleaf Agritech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5105400"/>
            <a:ext cx="7315200" cy="47625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700" b="0" i="0">
                <a:solidFill>
                  <a:schemeClr val="tx2"/>
                </a:solidFill>
                <a:latin typeface="+mn-lt"/>
              </a:rPr>
              <a:t>Smart farming tools for small farmers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85800" y="14478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85800" y="18097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638300" y="1809750"/>
            <a:ext cx="649224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Who we are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1638300" y="2562225"/>
            <a:ext cx="98679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7" name="TextBox 6"/>
          <p:cNvSpPr txBox="1"/>
          <p:nvPr/>
        </p:nvSpPr>
        <p:spPr>
          <a:xfrm>
            <a:off x="685800" y="25717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638300" y="2571750"/>
            <a:ext cx="649224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What we do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1638300" y="3324225"/>
            <a:ext cx="98679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0" name="TextBox 9"/>
          <p:cNvSpPr txBox="1"/>
          <p:nvPr/>
        </p:nvSpPr>
        <p:spPr>
          <a:xfrm>
            <a:off x="685800" y="33337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638300" y="3333750"/>
            <a:ext cx="649224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How we work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1638300" y="4086225"/>
            <a:ext cx="98679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3" name="TextBox 12"/>
          <p:cNvSpPr txBox="1"/>
          <p:nvPr/>
        </p:nvSpPr>
        <p:spPr>
          <a:xfrm>
            <a:off x="685800" y="40957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04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638300" y="4095750"/>
            <a:ext cx="649224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Clients &amp; team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1638300" y="4848225"/>
            <a:ext cx="98679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6" name="Image placeholder (right-click &gt; Format Shape &gt; Picture fill)"/>
          <p:cNvSpPr/>
          <p:nvPr/>
        </p:nvSpPr>
        <p:spPr>
          <a:xfrm>
            <a:off x="8017764" y="1809750"/>
            <a:ext cx="3488436" cy="2933700"/>
          </a:xfrm>
          <a:prstGeom prst="roundRect">
            <a:avLst>
              <a:gd name="adj" fmla="val 7142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Freeform 16"/>
          <p:cNvSpPr/>
          <p:nvPr/>
        </p:nvSpPr>
        <p:spPr>
          <a:xfrm>
            <a:off x="9152382" y="306324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9975342" y="281940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113014" y="3642360"/>
            <a:ext cx="3297936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Agenda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85800" y="685800"/>
            <a:ext cx="571500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250">
                <a:solidFill>
                  <a:schemeClr val="accent1"/>
                </a:solidFill>
                <a:latin typeface="+mn-lt"/>
              </a:rPr>
              <a:t>KEY IDEA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85800" y="1257300"/>
            <a:ext cx="9105900" cy="35814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Giving every farmer the data to grow more with less.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685800" y="5314950"/>
            <a:ext cx="108204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5" name="TextBox 4"/>
          <p:cNvSpPr txBox="1"/>
          <p:nvPr/>
        </p:nvSpPr>
        <p:spPr>
          <a:xfrm>
            <a:off x="685800" y="5505450"/>
            <a:ext cx="7315200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Our mission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85800" y="14478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Pentagon 3"/>
          <p:cNvSpPr/>
          <p:nvPr/>
        </p:nvSpPr>
        <p:spPr>
          <a:xfrm>
            <a:off x="685800" y="2000250"/>
            <a:ext cx="2762250" cy="800100"/>
          </a:xfrm>
          <a:prstGeom prst="homePlate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95350" y="2000250"/>
            <a:ext cx="213360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2021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62000" y="3048000"/>
            <a:ext cx="247650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Founded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62000" y="3638550"/>
            <a:ext cx="2476500" cy="2209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Started with three people</a:t>
            </a:r>
          </a:p>
        </p:txBody>
      </p:sp>
      <p:sp>
        <p:nvSpPr>
          <p:cNvPr id="8" name="Chevron 7"/>
          <p:cNvSpPr/>
          <p:nvPr/>
        </p:nvSpPr>
        <p:spPr>
          <a:xfrm>
            <a:off x="3390900" y="2000250"/>
            <a:ext cx="2762250" cy="800100"/>
          </a:xfrm>
          <a:prstGeom prst="chevron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3714750" y="2000250"/>
            <a:ext cx="213360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+2 yrs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467100" y="3048000"/>
            <a:ext cx="247650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First 100 clients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467100" y="3638550"/>
            <a:ext cx="2476500" cy="2209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Moved into our own office</a:t>
            </a:r>
          </a:p>
        </p:txBody>
      </p:sp>
      <p:sp>
        <p:nvSpPr>
          <p:cNvPr id="12" name="Chevron 11"/>
          <p:cNvSpPr/>
          <p:nvPr/>
        </p:nvSpPr>
        <p:spPr>
          <a:xfrm>
            <a:off x="6096000" y="2000250"/>
            <a:ext cx="2762250" cy="800100"/>
          </a:xfrm>
          <a:prstGeom prst="chevron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419850" y="2000250"/>
            <a:ext cx="213360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+4 yrs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172200" y="3048000"/>
            <a:ext cx="247650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Expansion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172200" y="3638550"/>
            <a:ext cx="2476500" cy="2209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New team in a second city</a:t>
            </a:r>
          </a:p>
        </p:txBody>
      </p:sp>
      <p:sp>
        <p:nvSpPr>
          <p:cNvPr id="16" name="Chevron 15"/>
          <p:cNvSpPr/>
          <p:nvPr/>
        </p:nvSpPr>
        <p:spPr>
          <a:xfrm>
            <a:off x="8801100" y="2000250"/>
            <a:ext cx="2762250" cy="800100"/>
          </a:xfrm>
          <a:prstGeom prst="chevron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9124950" y="2000250"/>
            <a:ext cx="213360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bg1"/>
                </a:solidFill>
                <a:latin typeface="+mj-lt"/>
              </a:rPr>
              <a:t>Today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877300" y="3048000"/>
            <a:ext cx="247650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Growing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877300" y="3638550"/>
            <a:ext cx="2476500" cy="2209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Serving clients across India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Our journey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85800" y="14478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4" name="Connector 3"/>
          <p:cNvCxnSpPr/>
          <p:nvPr/>
        </p:nvCxnSpPr>
        <p:spPr>
          <a:xfrm>
            <a:off x="685800" y="1916430"/>
            <a:ext cx="3429000" cy="0"/>
          </a:xfrm>
          <a:prstGeom prst="line">
            <a:avLst/>
          </a:prstGeom>
          <a:ln w="31750">
            <a:solidFill>
              <a:schemeClr val="accent1"/>
            </a:solidFill>
          </a:ln>
        </p:spPr>
      </p:cxnSp>
      <p:sp>
        <p:nvSpPr>
          <p:cNvPr id="5" name="TextBox 4"/>
          <p:cNvSpPr txBox="1"/>
          <p:nvPr/>
        </p:nvSpPr>
        <p:spPr>
          <a:xfrm>
            <a:off x="685800" y="199263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2735580"/>
            <a:ext cx="34290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Soil testing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5800" y="3497580"/>
            <a:ext cx="3429000" cy="2228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Fast reports with crop advice.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4381500" y="1916430"/>
            <a:ext cx="3429000" cy="0"/>
          </a:xfrm>
          <a:prstGeom prst="line">
            <a:avLst/>
          </a:prstGeom>
          <a:ln w="31750">
            <a:solidFill>
              <a:schemeClr val="accent2"/>
            </a:solidFill>
          </a:ln>
        </p:spPr>
      </p:cxnSp>
      <p:sp>
        <p:nvSpPr>
          <p:cNvPr id="9" name="TextBox 8"/>
          <p:cNvSpPr txBox="1"/>
          <p:nvPr/>
        </p:nvSpPr>
        <p:spPr>
          <a:xfrm>
            <a:off x="4381500" y="199263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381500" y="2735580"/>
            <a:ext cx="34290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Smart irrigation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381500" y="3497580"/>
            <a:ext cx="3429000" cy="2228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Sensor-based watering kits.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8077200" y="1916430"/>
            <a:ext cx="3429000" cy="0"/>
          </a:xfrm>
          <a:prstGeom prst="line">
            <a:avLst/>
          </a:prstGeom>
          <a:ln w="31750">
            <a:solidFill>
              <a:schemeClr val="accent3"/>
            </a:solidFill>
          </a:ln>
        </p:spPr>
      </p:cxnSp>
      <p:sp>
        <p:nvSpPr>
          <p:cNvPr id="13" name="TextBox 12"/>
          <p:cNvSpPr txBox="1"/>
          <p:nvPr/>
        </p:nvSpPr>
        <p:spPr>
          <a:xfrm>
            <a:off x="8077200" y="199263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077200" y="2735580"/>
            <a:ext cx="34290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Market linkage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077200" y="3497580"/>
            <a:ext cx="3429000" cy="2228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Better prices through direct buyers.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What we do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85800" y="14478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685800" y="2045494"/>
            <a:ext cx="533400" cy="533400"/>
          </a:xfrm>
          <a:prstGeom prst="roundRect">
            <a:avLst>
              <a:gd name="adj" fmla="val 19642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85800" y="2045494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</a:rPr>
              <a:t>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447800" y="1809750"/>
            <a:ext cx="3246120" cy="10048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Listen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910328" y="1809750"/>
            <a:ext cx="6613398" cy="10048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Understand goals and constraints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1409700" y="2814638"/>
            <a:ext cx="100965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9" name="Rounded Rectangle 8"/>
          <p:cNvSpPr/>
          <p:nvPr/>
        </p:nvSpPr>
        <p:spPr>
          <a:xfrm>
            <a:off x="685800" y="3050381"/>
            <a:ext cx="533400" cy="533400"/>
          </a:xfrm>
          <a:prstGeom prst="roundRect">
            <a:avLst>
              <a:gd name="adj" fmla="val 19642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85800" y="3050381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</a:rPr>
              <a:t>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447800" y="2814638"/>
            <a:ext cx="3246120" cy="10048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Plan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910328" y="2814638"/>
            <a:ext cx="6613398" cy="10048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Clear scope, timeline and cost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1409700" y="3819525"/>
            <a:ext cx="100965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4" name="Rounded Rectangle 13"/>
          <p:cNvSpPr/>
          <p:nvPr/>
        </p:nvSpPr>
        <p:spPr>
          <a:xfrm>
            <a:off x="685800" y="4055269"/>
            <a:ext cx="533400" cy="533400"/>
          </a:xfrm>
          <a:prstGeom prst="roundRect">
            <a:avLst>
              <a:gd name="adj" fmla="val 19642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85800" y="4055269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</a:rPr>
              <a:t>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447800" y="3819525"/>
            <a:ext cx="3246120" cy="10048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Build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910328" y="3819525"/>
            <a:ext cx="6613398" cy="10048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Weekly updates and demos</a:t>
            </a:r>
          </a:p>
        </p:txBody>
      </p:sp>
      <p:cxnSp>
        <p:nvCxnSpPr>
          <p:cNvPr id="18" name="Connector 17"/>
          <p:cNvCxnSpPr/>
          <p:nvPr/>
        </p:nvCxnSpPr>
        <p:spPr>
          <a:xfrm>
            <a:off x="1409700" y="4824412"/>
            <a:ext cx="100965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9" name="Rounded Rectangle 18"/>
          <p:cNvSpPr/>
          <p:nvPr/>
        </p:nvSpPr>
        <p:spPr>
          <a:xfrm>
            <a:off x="685800" y="5060156"/>
            <a:ext cx="533400" cy="533400"/>
          </a:xfrm>
          <a:prstGeom prst="roundRect">
            <a:avLst>
              <a:gd name="adj" fmla="val 19642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85800" y="5060156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</a:rPr>
              <a:t>4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447800" y="4824412"/>
            <a:ext cx="3246120" cy="10048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Support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910328" y="4824412"/>
            <a:ext cx="6613398" cy="10048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Training and ongoing care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How we work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85800" y="14478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4" name="Connector 3"/>
          <p:cNvCxnSpPr/>
          <p:nvPr/>
        </p:nvCxnSpPr>
        <p:spPr>
          <a:xfrm>
            <a:off x="685800" y="1916430"/>
            <a:ext cx="3429000" cy="0"/>
          </a:xfrm>
          <a:prstGeom prst="line">
            <a:avLst/>
          </a:prstGeom>
          <a:ln w="31750">
            <a:solidFill>
              <a:schemeClr val="accent1"/>
            </a:solidFill>
          </a:ln>
        </p:spPr>
      </p:cxnSp>
      <p:sp>
        <p:nvSpPr>
          <p:cNvPr id="5" name="TextBox 4"/>
          <p:cNvSpPr txBox="1"/>
          <p:nvPr/>
        </p:nvSpPr>
        <p:spPr>
          <a:xfrm>
            <a:off x="685800" y="199263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2735580"/>
            <a:ext cx="34290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Clarity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5800" y="3497580"/>
            <a:ext cx="3429000" cy="2228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We say what we will do, then do it.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4381500" y="1916430"/>
            <a:ext cx="3429000" cy="0"/>
          </a:xfrm>
          <a:prstGeom prst="line">
            <a:avLst/>
          </a:prstGeom>
          <a:ln w="31750">
            <a:solidFill>
              <a:schemeClr val="accent2"/>
            </a:solidFill>
          </a:ln>
        </p:spPr>
      </p:cxnSp>
      <p:sp>
        <p:nvSpPr>
          <p:cNvPr id="9" name="TextBox 8"/>
          <p:cNvSpPr txBox="1"/>
          <p:nvPr/>
        </p:nvSpPr>
        <p:spPr>
          <a:xfrm>
            <a:off x="4381500" y="199263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381500" y="2735580"/>
            <a:ext cx="34290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Craft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381500" y="3497580"/>
            <a:ext cx="3429000" cy="2228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Small details make big differences.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8077200" y="1916430"/>
            <a:ext cx="3429000" cy="0"/>
          </a:xfrm>
          <a:prstGeom prst="line">
            <a:avLst/>
          </a:prstGeom>
          <a:ln w="31750">
            <a:solidFill>
              <a:schemeClr val="accent3"/>
            </a:solidFill>
          </a:ln>
        </p:spPr>
      </p:cxnSp>
      <p:sp>
        <p:nvSpPr>
          <p:cNvPr id="13" name="TextBox 12"/>
          <p:cNvSpPr txBox="1"/>
          <p:nvPr/>
        </p:nvSpPr>
        <p:spPr>
          <a:xfrm>
            <a:off x="8077200" y="199263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077200" y="2735580"/>
            <a:ext cx="34290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Care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077200" y="3497580"/>
            <a:ext cx="3429000" cy="2228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For clients, team and community.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Our values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85800" y="14478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Image placeholder (right-click &gt; Format Shape &gt; Picture fill)"/>
          <p:cNvSpPr/>
          <p:nvPr/>
        </p:nvSpPr>
        <p:spPr>
          <a:xfrm>
            <a:off x="685800" y="1809750"/>
            <a:ext cx="3479800" cy="2551176"/>
          </a:xfrm>
          <a:prstGeom prst="roundRect">
            <a:avLst>
              <a:gd name="adj" fmla="val 8213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1864441" y="2888897"/>
            <a:ext cx="1122518" cy="449007"/>
          </a:xfrm>
          <a:custGeom>
            <a:avLst/>
            <a:gdLst/>
            <a:ahLst/>
            <a:cxnLst/>
            <a:rect l="l" t="t" r="r" b="b"/>
            <a:pathLst>
              <a:path w="1122518" h="449007">
                <a:moveTo>
                  <a:pt x="0" y="449007"/>
                </a:moveTo>
                <a:lnTo>
                  <a:pt x="420944" y="0"/>
                </a:lnTo>
                <a:lnTo>
                  <a:pt x="673511" y="280630"/>
                </a:lnTo>
                <a:lnTo>
                  <a:pt x="813825" y="140315"/>
                </a:lnTo>
                <a:lnTo>
                  <a:pt x="1122518" y="44900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2622141" y="2664394"/>
            <a:ext cx="213278" cy="21327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81050" y="3422093"/>
            <a:ext cx="32893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4513326"/>
            <a:ext cx="34798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Project one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85800" y="4856226"/>
            <a:ext cx="3479800" cy="1068324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Short description of the outcome</a:t>
            </a:r>
          </a:p>
        </p:txBody>
      </p:sp>
      <p:sp>
        <p:nvSpPr>
          <p:cNvPr id="10" name="Image placeholder (right-click &gt; Format Shape &gt; Picture fill)"/>
          <p:cNvSpPr/>
          <p:nvPr/>
        </p:nvSpPr>
        <p:spPr>
          <a:xfrm>
            <a:off x="4356100" y="1809750"/>
            <a:ext cx="3479800" cy="2551176"/>
          </a:xfrm>
          <a:prstGeom prst="roundRect">
            <a:avLst>
              <a:gd name="adj" fmla="val 8213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Freeform 10"/>
          <p:cNvSpPr/>
          <p:nvPr/>
        </p:nvSpPr>
        <p:spPr>
          <a:xfrm>
            <a:off x="5534741" y="2888897"/>
            <a:ext cx="1122518" cy="449007"/>
          </a:xfrm>
          <a:custGeom>
            <a:avLst/>
            <a:gdLst/>
            <a:ahLst/>
            <a:cxnLst/>
            <a:rect l="l" t="t" r="r" b="b"/>
            <a:pathLst>
              <a:path w="1122518" h="449007">
                <a:moveTo>
                  <a:pt x="0" y="449007"/>
                </a:moveTo>
                <a:lnTo>
                  <a:pt x="420944" y="0"/>
                </a:lnTo>
                <a:lnTo>
                  <a:pt x="673511" y="280630"/>
                </a:lnTo>
                <a:lnTo>
                  <a:pt x="813825" y="140315"/>
                </a:lnTo>
                <a:lnTo>
                  <a:pt x="1122518" y="44900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6292441" y="2664394"/>
            <a:ext cx="213278" cy="21327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451350" y="3422093"/>
            <a:ext cx="32893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356100" y="4513326"/>
            <a:ext cx="34798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Project two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356100" y="4856226"/>
            <a:ext cx="3479800" cy="1068324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Short description of the outcome</a:t>
            </a:r>
          </a:p>
        </p:txBody>
      </p:sp>
      <p:sp>
        <p:nvSpPr>
          <p:cNvPr id="16" name="Image placeholder (right-click &gt; Format Shape &gt; Picture fill)"/>
          <p:cNvSpPr/>
          <p:nvPr/>
        </p:nvSpPr>
        <p:spPr>
          <a:xfrm>
            <a:off x="8026400" y="1809750"/>
            <a:ext cx="3479800" cy="2551176"/>
          </a:xfrm>
          <a:prstGeom prst="roundRect">
            <a:avLst>
              <a:gd name="adj" fmla="val 8213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Freeform 16"/>
          <p:cNvSpPr/>
          <p:nvPr/>
        </p:nvSpPr>
        <p:spPr>
          <a:xfrm>
            <a:off x="9205041" y="2888897"/>
            <a:ext cx="1122518" cy="449007"/>
          </a:xfrm>
          <a:custGeom>
            <a:avLst/>
            <a:gdLst/>
            <a:ahLst/>
            <a:cxnLst/>
            <a:rect l="l" t="t" r="r" b="b"/>
            <a:pathLst>
              <a:path w="1122518" h="449007">
                <a:moveTo>
                  <a:pt x="0" y="449007"/>
                </a:moveTo>
                <a:lnTo>
                  <a:pt x="420944" y="0"/>
                </a:lnTo>
                <a:lnTo>
                  <a:pt x="673511" y="280630"/>
                </a:lnTo>
                <a:lnTo>
                  <a:pt x="813825" y="140315"/>
                </a:lnTo>
                <a:lnTo>
                  <a:pt x="1122518" y="44900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9962741" y="2664394"/>
            <a:ext cx="213278" cy="21327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121650" y="3422093"/>
            <a:ext cx="32893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026400" y="4513326"/>
            <a:ext cx="34798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Project three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026400" y="4856226"/>
            <a:ext cx="3479800" cy="1068324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Short description of the outcome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Selected projects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85800" y="14478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1460500" y="1733550"/>
            <a:ext cx="2057400" cy="2057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Image placeholder (right-click &gt; Format Shape &gt; Picture fill)"/>
          <p:cNvSpPr/>
          <p:nvPr/>
        </p:nvSpPr>
        <p:spPr>
          <a:xfrm>
            <a:off x="1536700" y="1809750"/>
            <a:ext cx="1905000" cy="1905000"/>
          </a:xfrm>
          <a:prstGeom prst="ellipse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2070100" y="2615565"/>
            <a:ext cx="838200" cy="335280"/>
          </a:xfrm>
          <a:custGeom>
            <a:avLst/>
            <a:gdLst/>
            <a:ahLst/>
            <a:cxnLst/>
            <a:rect l="l" t="t" r="r" b="b"/>
            <a:pathLst>
              <a:path w="838200" h="335280">
                <a:moveTo>
                  <a:pt x="0" y="335280"/>
                </a:moveTo>
                <a:lnTo>
                  <a:pt x="314325" y="0"/>
                </a:lnTo>
                <a:lnTo>
                  <a:pt x="502920" y="209550"/>
                </a:lnTo>
                <a:lnTo>
                  <a:pt x="607695" y="104775"/>
                </a:lnTo>
                <a:lnTo>
                  <a:pt x="838200" y="3352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2635885" y="2447925"/>
            <a:ext cx="159258" cy="15925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631950" y="3013710"/>
            <a:ext cx="1714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Photo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2000" y="3943350"/>
            <a:ext cx="3454400" cy="323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Founder Name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62000" y="4286250"/>
            <a:ext cx="3454400" cy="228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300" b="1" i="0" spc="100">
                <a:solidFill>
                  <a:schemeClr val="accent1"/>
                </a:solidFill>
                <a:latin typeface="+mn-lt"/>
              </a:rPr>
              <a:t>FOUNDER &amp; CEO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38200" y="4591050"/>
            <a:ext cx="3302000" cy="1257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Sets direction and leads client partnerships.</a:t>
            </a:r>
          </a:p>
        </p:txBody>
      </p:sp>
      <p:sp>
        <p:nvSpPr>
          <p:cNvPr id="12" name="Oval 11"/>
          <p:cNvSpPr/>
          <p:nvPr/>
        </p:nvSpPr>
        <p:spPr>
          <a:xfrm>
            <a:off x="5067300" y="1733550"/>
            <a:ext cx="2057400" cy="2057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Image placeholder (right-click &gt; Format Shape &gt; Picture fill)"/>
          <p:cNvSpPr/>
          <p:nvPr/>
        </p:nvSpPr>
        <p:spPr>
          <a:xfrm>
            <a:off x="5143500" y="1809750"/>
            <a:ext cx="1905000" cy="1905000"/>
          </a:xfrm>
          <a:prstGeom prst="ellipse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Freeform 13"/>
          <p:cNvSpPr/>
          <p:nvPr/>
        </p:nvSpPr>
        <p:spPr>
          <a:xfrm>
            <a:off x="5676900" y="2615565"/>
            <a:ext cx="838200" cy="335280"/>
          </a:xfrm>
          <a:custGeom>
            <a:avLst/>
            <a:gdLst/>
            <a:ahLst/>
            <a:cxnLst/>
            <a:rect l="l" t="t" r="r" b="b"/>
            <a:pathLst>
              <a:path w="838200" h="335280">
                <a:moveTo>
                  <a:pt x="0" y="335280"/>
                </a:moveTo>
                <a:lnTo>
                  <a:pt x="314325" y="0"/>
                </a:lnTo>
                <a:lnTo>
                  <a:pt x="502920" y="209550"/>
                </a:lnTo>
                <a:lnTo>
                  <a:pt x="607695" y="104775"/>
                </a:lnTo>
                <a:lnTo>
                  <a:pt x="838200" y="3352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6242685" y="2447925"/>
            <a:ext cx="159258" cy="15925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5238750" y="3013710"/>
            <a:ext cx="1714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Photo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368800" y="3943350"/>
            <a:ext cx="3454400" cy="323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Co-founder Name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368800" y="4286250"/>
            <a:ext cx="3454400" cy="228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300" b="1" i="0" spc="100">
                <a:solidFill>
                  <a:schemeClr val="accent1"/>
                </a:solidFill>
                <a:latin typeface="+mn-lt"/>
              </a:rPr>
              <a:t>HEAD OF DELIVERY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445000" y="4591050"/>
            <a:ext cx="3302000" cy="1257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Runs projects and quality.</a:t>
            </a:r>
          </a:p>
        </p:txBody>
      </p:sp>
      <p:sp>
        <p:nvSpPr>
          <p:cNvPr id="20" name="Oval 19"/>
          <p:cNvSpPr/>
          <p:nvPr/>
        </p:nvSpPr>
        <p:spPr>
          <a:xfrm>
            <a:off x="8674100" y="1733550"/>
            <a:ext cx="2057400" cy="2057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Image placeholder (right-click &gt; Format Shape &gt; Picture fill)"/>
          <p:cNvSpPr/>
          <p:nvPr/>
        </p:nvSpPr>
        <p:spPr>
          <a:xfrm>
            <a:off x="8750300" y="1809750"/>
            <a:ext cx="1905000" cy="1905000"/>
          </a:xfrm>
          <a:prstGeom prst="ellipse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Freeform 21"/>
          <p:cNvSpPr/>
          <p:nvPr/>
        </p:nvSpPr>
        <p:spPr>
          <a:xfrm>
            <a:off x="9283700" y="2615565"/>
            <a:ext cx="838200" cy="335280"/>
          </a:xfrm>
          <a:custGeom>
            <a:avLst/>
            <a:gdLst/>
            <a:ahLst/>
            <a:cxnLst/>
            <a:rect l="l" t="t" r="r" b="b"/>
            <a:pathLst>
              <a:path w="838200" h="335280">
                <a:moveTo>
                  <a:pt x="0" y="335280"/>
                </a:moveTo>
                <a:lnTo>
                  <a:pt x="314325" y="0"/>
                </a:lnTo>
                <a:lnTo>
                  <a:pt x="502920" y="209550"/>
                </a:lnTo>
                <a:lnTo>
                  <a:pt x="607695" y="104775"/>
                </a:lnTo>
                <a:lnTo>
                  <a:pt x="838200" y="3352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3" name="Oval 22"/>
          <p:cNvSpPr/>
          <p:nvPr/>
        </p:nvSpPr>
        <p:spPr>
          <a:xfrm>
            <a:off x="9849485" y="2447925"/>
            <a:ext cx="159258" cy="15925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8845550" y="3013710"/>
            <a:ext cx="1714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Photo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975600" y="3943350"/>
            <a:ext cx="3454400" cy="323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Leader Name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975600" y="4286250"/>
            <a:ext cx="3454400" cy="228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300" b="1" i="0" spc="100">
                <a:solidFill>
                  <a:schemeClr val="accent1"/>
                </a:solidFill>
                <a:latin typeface="+mn-lt"/>
              </a:rPr>
              <a:t>HEAD OF PEOPLE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051800" y="4591050"/>
            <a:ext cx="3302000" cy="1257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Builds the team and culture.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Leadership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Image placeholder (right-click &gt; Format Shape &gt; Picture fill)"/>
          <p:cNvSpPr/>
          <p:nvPr/>
        </p:nvSpPr>
        <p:spPr>
          <a:xfrm>
            <a:off x="0" y="0"/>
            <a:ext cx="4632960" cy="6858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Freeform 2"/>
          <p:cNvSpPr/>
          <p:nvPr/>
        </p:nvSpPr>
        <p:spPr>
          <a:xfrm>
            <a:off x="1706880" y="321564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2529840" y="297180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5250" y="3794760"/>
            <a:ext cx="444246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Portrait image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299710" y="1047750"/>
            <a:ext cx="1905000" cy="152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800" b="1" i="0">
                <a:solidFill>
                  <a:schemeClr val="accent1"/>
                </a:solidFill>
                <a:latin typeface="+mj-lt"/>
              </a:rPr>
              <a:t>“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299710" y="2381250"/>
            <a:ext cx="6225540" cy="2476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3600" b="0" i="0">
                <a:solidFill>
                  <a:schemeClr val="tx1"/>
                </a:solidFill>
                <a:latin typeface="+mj-lt"/>
              </a:rPr>
              <a:t>They felt like part of our own team from the first week.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299710" y="5143500"/>
            <a:ext cx="622554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1" i="0">
                <a:solidFill>
                  <a:schemeClr val="tx2"/>
                </a:solidFill>
                <a:latin typeface="+mn-lt"/>
              </a:rPr>
              <a:t>— Client name, Company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85800" y="5695950"/>
            <a:ext cx="26670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1" i="0">
                <a:solidFill>
                  <a:schemeClr val="bg1"/>
                </a:solidFill>
                <a:latin typeface="+mn-lt"/>
              </a:rPr>
              <a:t>hello@yourcompany.in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543300" y="5695950"/>
            <a:ext cx="26670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1" i="0">
                <a:solidFill>
                  <a:schemeClr val="bg1"/>
                </a:solidFill>
                <a:latin typeface="+mn-lt"/>
              </a:rPr>
              <a:t>+91 80000 00000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0" y="5695950"/>
            <a:ext cx="26670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1" i="0">
                <a:solidFill>
                  <a:schemeClr val="bg1"/>
                </a:solidFill>
                <a:latin typeface="+mn-lt"/>
              </a:rPr>
              <a:t>www.yourcompany.in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19250"/>
            <a:ext cx="8534400" cy="22860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7200" b="1" i="0">
                <a:solidFill>
                  <a:schemeClr val="bg1"/>
                </a:solidFill>
                <a:latin typeface="+mj-lt"/>
              </a:rPr>
              <a:t>Work with us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000500"/>
            <a:ext cx="6705600" cy="7620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bg1"/>
                </a:solidFill>
                <a:latin typeface="+mn-lt"/>
              </a:rPr>
              <a:t>Let's build something great together.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rphiq startup-432">
  <a:themeElements>
    <a:clrScheme name="Morphiq startup-432">
      <a:dk1>
        <a:srgbClr val="161636"/>
      </a:dk1>
      <a:lt1>
        <a:srgbClr val="F6F6FB"/>
      </a:lt1>
      <a:dk2>
        <a:srgbClr val="56567A"/>
      </a:dk2>
      <a:lt2>
        <a:srgbClr val="E6E6F5"/>
      </a:lt2>
      <a:accent1>
        <a:srgbClr val="3D3DB4"/>
      </a:accent1>
      <a:accent2>
        <a:srgbClr val="E85D75"/>
      </a:accent2>
      <a:accent3>
        <a:srgbClr val="F6AE2D"/>
      </a:accent3>
      <a:accent4>
        <a:srgbClr val="27A69A"/>
      </a:accent4>
      <a:accent5>
        <a:srgbClr val="D5D5EE"/>
      </a:accent5>
      <a:accent6>
        <a:srgbClr val="D2D2DB"/>
      </a:accent6>
      <a:hlink>
        <a:srgbClr val="3D3DB4"/>
      </a:hlink>
      <a:folHlink>
        <a:srgbClr val="E85D75"/>
      </a:folHlink>
    </a:clrScheme>
    <a:fontScheme name="Morphiq startup-432">
      <a:majorFont>
        <a:latin typeface="Bricolage Grotesque"/>
        <a:ea typeface=""/>
        <a:cs typeface=""/>
      </a:majorFont>
      <a:minorFont>
        <a:latin typeface="DM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Greenleaf Agritech</dc:title>
  <dc:subject/>
  <dc:creator>Morphiq</dc:creator>
  <cp:keywords/>
  <dc:description>Editable Morphiq template. Theme colours and fonts: Design &gt; Variants. Charts: right-click &gt; Edit Data.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