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FRESHFARM DAIRY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FRESHFARM DAIRY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FRESHFARM DAIRY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FRESHFARM DAIRY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209550" y="209550"/>
            <a:ext cx="11772900" cy="6438900"/>
          </a:xfrm>
          <a:prstGeom prst="rect">
            <a:avLst/>
          </a:prstGeom>
          <a:noFill/>
          <a:ln w="317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952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657850" y="552450"/>
            <a:ext cx="876300" cy="876300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57850" y="552450"/>
            <a:ext cx="876300" cy="876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i="0">
                <a:solidFill>
                  <a:schemeClr val="tx2"/>
                </a:solidFill>
                <a:latin typeface="+mn-lt"/>
                <a:cs typeface="+mn-cs"/>
              </a:rPr>
              <a:t>CREST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05000" y="158115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  <a:cs typeface="+mn-cs"/>
              </a:rPr>
              <a:t>COMPANY PROFILE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667250" y="4248150"/>
            <a:ext cx="28575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1524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  <a:cs typeface="+mn-cs"/>
              </a:rPr>
              <a:t>FOUNDED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  <a:cs typeface="+mn-cs"/>
              </a:rPr>
              <a:t>2019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  <a:cs typeface="+mn-cs"/>
              </a:rPr>
              <a:t>HEADQUARTERS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  <a:cs typeface="+mn-cs"/>
              </a:rPr>
              <a:t>Coimbatore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  <a:cs typeface="+mn-cs"/>
              </a:rPr>
              <a:t>WEBSITE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  <a:cs typeface="+mn-cs"/>
              </a:rPr>
              <a:t>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866900"/>
            <a:ext cx="9525000" cy="1714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200" b="1" i="0">
                <a:solidFill>
                  <a:schemeClr val="tx1"/>
                </a:solidFill>
                <a:latin typeface="+mj-lt"/>
                <a:cs typeface="+mj-cs"/>
              </a:rPr>
              <a:t>FreshFarm Dairy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95500" y="3638550"/>
            <a:ext cx="8001000" cy="4762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Farm-fresh milk and dairy delivered daily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7335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47625" cy="2019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Who we are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0300" y="17335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210300" y="1733550"/>
            <a:ext cx="47625" cy="20193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389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89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What we do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600" y="39814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9600" y="3981450"/>
            <a:ext cx="47625" cy="20193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82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How we work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10300" y="3981450"/>
            <a:ext cx="53721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0300" y="3981450"/>
            <a:ext cx="47625" cy="20193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389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Clients &amp;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20002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  <a:cs typeface="+mn-cs"/>
              </a:rPr>
              <a:t>SECTION 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476500"/>
            <a:ext cx="94488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  <a:cs typeface="+mj-cs"/>
              </a:rPr>
              <a:t>Who we are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  <a:cs typeface="+mj-cs"/>
              </a:rPr>
              <a:t>Pure milk from our farms to your door by 7 am.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Our mission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Pentagon 2"/>
          <p:cNvSpPr/>
          <p:nvPr/>
        </p:nvSpPr>
        <p:spPr>
          <a:xfrm>
            <a:off x="609600" y="1924050"/>
            <a:ext cx="28003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191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2019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Founded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Started with three people</a:t>
            </a:r>
          </a:p>
        </p:txBody>
      </p:sp>
      <p:sp>
        <p:nvSpPr>
          <p:cNvPr id="7" name="Chevron 6"/>
          <p:cNvSpPr/>
          <p:nvPr/>
        </p:nvSpPr>
        <p:spPr>
          <a:xfrm>
            <a:off x="3352800" y="1924050"/>
            <a:ext cx="28003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766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+2 yrs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First 100 clients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Moved into our own office</a:t>
            </a:r>
          </a:p>
        </p:txBody>
      </p:sp>
      <p:sp>
        <p:nvSpPr>
          <p:cNvPr id="11" name="Chevron 10"/>
          <p:cNvSpPr/>
          <p:nvPr/>
        </p:nvSpPr>
        <p:spPr>
          <a:xfrm>
            <a:off x="6096000" y="1924050"/>
            <a:ext cx="28003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198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+4 yrs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722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Expansion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New team in a second city</a:t>
            </a:r>
          </a:p>
        </p:txBody>
      </p:sp>
      <p:sp>
        <p:nvSpPr>
          <p:cNvPr id="15" name="Chevron 14"/>
          <p:cNvSpPr/>
          <p:nvPr/>
        </p:nvSpPr>
        <p:spPr>
          <a:xfrm>
            <a:off x="8839200" y="1924050"/>
            <a:ext cx="28003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630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  <a:cs typeface="+mj-cs"/>
              </a:rPr>
              <a:t>Today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154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Growing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154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Serving clients across India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Our journey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20002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  <a:cs typeface="+mn-cs"/>
              </a:rPr>
              <a:t>SECTION 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476500"/>
            <a:ext cx="94488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  <a:cs typeface="+mj-cs"/>
              </a:rPr>
              <a:t>What we do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Daily delivery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Glass bottles at your door.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Dairy range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Curd, paneer, ghee.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02600" y="189357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Farm visits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See where it comes from.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What we do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09600" y="1733550"/>
            <a:ext cx="3505200" cy="3499104"/>
          </a:xfrm>
          <a:prstGeom prst="roundRect">
            <a:avLst>
              <a:gd name="adj" fmla="val 2177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250+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projects delivered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43400" y="1733550"/>
            <a:ext cx="3505200" cy="3499104"/>
          </a:xfrm>
          <a:prstGeom prst="roundRect">
            <a:avLst>
              <a:gd name="adj" fmla="val 21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40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team members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77200" y="1733550"/>
            <a:ext cx="3505200" cy="3499104"/>
          </a:xfrm>
          <a:prstGeom prst="roundRect">
            <a:avLst>
              <a:gd name="adj" fmla="val 21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  <a:cs typeface="+mj-cs"/>
              </a:rPr>
              <a:t>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  <a:cs typeface="+mn-cs"/>
              </a:rPr>
              <a:t>cities served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  <a:cs typeface="+mn-cs"/>
              </a:rPr>
              <a:t>Sample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By the numbers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20002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  <a:cs typeface="+mn-cs"/>
              </a:rPr>
              <a:t>SECTION 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476500"/>
            <a:ext cx="94488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  <a:cs typeface="+mj-cs"/>
              </a:rPr>
              <a:t>How we work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609600" y="198834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Listen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Understand goals and constraints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Oval 7"/>
          <p:cNvSpPr/>
          <p:nvPr/>
        </p:nvSpPr>
        <p:spPr>
          <a:xfrm>
            <a:off x="609600" y="3031331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Plan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Clear scope, timeline and cost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609600" y="4074319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Build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Weekly updates and demos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609600" y="5117306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Support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Training and ongoing care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How we work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Clarity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We say what we will do, then do it.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Craft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Small details make big differences.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102600" y="189357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Care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For clients, team and community.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Our values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20002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  <a:cs typeface="+mn-cs"/>
              </a:rPr>
              <a:t>SECTION 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476500"/>
            <a:ext cx="94488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  <a:cs typeface="+mj-cs"/>
              </a:rPr>
              <a:t>Clients &amp; team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Project one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Short description of the outcome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Project two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Short description of the outcome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Project three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Short description of the outcome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Selected projects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409700" y="16573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14859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0193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850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5811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  <a:cs typeface="+mj-cs"/>
              </a:rPr>
              <a:t>Founder Name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  <a:cs typeface="+mn-cs"/>
              </a:rPr>
              <a:t>FOUNDER &amp; CEO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Sets direction and leads client partnerships.</a:t>
            </a:r>
          </a:p>
        </p:txBody>
      </p:sp>
      <p:sp>
        <p:nvSpPr>
          <p:cNvPr id="11" name="Oval 10"/>
          <p:cNvSpPr/>
          <p:nvPr/>
        </p:nvSpPr>
        <p:spPr>
          <a:xfrm>
            <a:off x="5067300" y="16573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Image placeholder (right-click &gt; Format Shape &gt; Picture fill)"/>
          <p:cNvSpPr/>
          <p:nvPr/>
        </p:nvSpPr>
        <p:spPr>
          <a:xfrm>
            <a:off x="51435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56769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2426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387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Photo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434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  <a:cs typeface="+mj-cs"/>
              </a:rPr>
              <a:t>Co-founder Name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434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  <a:cs typeface="+mn-cs"/>
              </a:rPr>
              <a:t>HEAD OF DELIVERY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196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Runs projects and quality.</a:t>
            </a:r>
          </a:p>
        </p:txBody>
      </p:sp>
      <p:sp>
        <p:nvSpPr>
          <p:cNvPr id="19" name="Oval 18"/>
          <p:cNvSpPr/>
          <p:nvPr/>
        </p:nvSpPr>
        <p:spPr>
          <a:xfrm>
            <a:off x="8724900" y="16573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Image placeholder (right-click &gt; Format Shape &gt; Picture fill)"/>
          <p:cNvSpPr/>
          <p:nvPr/>
        </p:nvSpPr>
        <p:spPr>
          <a:xfrm>
            <a:off x="88011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3345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9002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8963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Photo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010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  <a:cs typeface="+mj-cs"/>
              </a:rPr>
              <a:t>Leader Name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010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  <a:cs typeface="+mn-cs"/>
              </a:rPr>
              <a:t>HEAD OF PEOPLE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772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Builds the team and culture.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Leadership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9906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85850" y="9906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0">
                <a:solidFill>
                  <a:schemeClr val="tx1"/>
                </a:solidFill>
                <a:latin typeface="+mj-lt"/>
                <a:cs typeface="+mj-cs"/>
              </a:rPr>
              <a:t>They felt like part of our own team from the first week.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5850" y="44196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  <a:cs typeface="+mn-cs"/>
              </a:rPr>
              <a:t>— Client name, Company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11226394" y="2880360"/>
            <a:ext cx="526694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10988241" y="3769157"/>
            <a:ext cx="456131" cy="263347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10337597" y="4419801"/>
            <a:ext cx="263347" cy="456131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9448800" y="4657954"/>
            <a:ext cx="0" cy="526694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9" name="Connector 8"/>
          <p:cNvCxnSpPr/>
          <p:nvPr/>
        </p:nvCxnSpPr>
        <p:spPr>
          <a:xfrm flipH="1">
            <a:off x="8296656" y="4419801"/>
            <a:ext cx="263347" cy="456131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7453228" y="3769157"/>
            <a:ext cx="456131" cy="263347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>
            <a:off x="7144512" y="2880360"/>
            <a:ext cx="526694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7453228" y="1728216"/>
            <a:ext cx="456131" cy="263347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8296656" y="884788"/>
            <a:ext cx="263347" cy="456131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448800" y="576072"/>
            <a:ext cx="0" cy="526694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337597" y="884788"/>
            <a:ext cx="263347" cy="456131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988241" y="1728216"/>
            <a:ext cx="456131" cy="263347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8132064" y="1563624"/>
            <a:ext cx="2633472" cy="263347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895771" y="3933749"/>
            <a:ext cx="1106058" cy="6583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843101" y="4618452"/>
            <a:ext cx="1211397" cy="171176"/>
          </a:xfrm>
          <a:prstGeom prst="roundRect">
            <a:avLst>
              <a:gd name="adj" fmla="val 1669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843101" y="4881799"/>
            <a:ext cx="1211397" cy="171176"/>
          </a:xfrm>
          <a:prstGeom prst="roundRect">
            <a:avLst>
              <a:gd name="adj" fmla="val 1669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843101" y="5145146"/>
            <a:ext cx="1211397" cy="171176"/>
          </a:xfrm>
          <a:prstGeom prst="roundRect">
            <a:avLst>
              <a:gd name="adj" fmla="val 1669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9119616" y="3012034"/>
            <a:ext cx="329184" cy="460857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9448800" y="3012034"/>
            <a:ext cx="329184" cy="460857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sp>
        <p:nvSpPr>
          <p:cNvPr id="24" name="TextBox 23"/>
          <p:cNvSpPr txBox="1"/>
          <p:nvPr/>
        </p:nvSpPr>
        <p:spPr>
          <a:xfrm>
            <a:off x="609600" y="520065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  <a:cs typeface="+mn-cs"/>
              </a:rPr>
              <a:t>hello@yourcompany.in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9600" y="548640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  <a:cs typeface="+mn-cs"/>
              </a:rPr>
              <a:t>+91 80000 00000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9600" y="577215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  <a:cs typeface="+mn-cs"/>
              </a:rPr>
              <a:t>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5486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  <a:cs typeface="+mj-cs"/>
              </a:rPr>
              <a:t>Work with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54864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Let's build something great together.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tartup-437">
  <a:themeElements>
    <a:clrScheme name="Morphiq startup-437">
      <a:dk1>
        <a:srgbClr val="2B1B1E"/>
      </a:dk1>
      <a:lt1>
        <a:srgbClr val="FFF5F5"/>
      </a:lt1>
      <a:dk2>
        <a:srgbClr val="6E5459"/>
      </a:dk2>
      <a:lt2>
        <a:srgbClr val="FDE2E2"/>
      </a:lt2>
      <a:accent1>
        <a:srgbClr val="E5446D"/>
      </a:accent1>
      <a:accent2>
        <a:srgbClr val="2B2D42"/>
      </a:accent2>
      <a:accent3>
        <a:srgbClr val="8D99AE"/>
      </a:accent3>
      <a:accent4>
        <a:srgbClr val="F4A259"/>
      </a:accent4>
      <a:accent5>
        <a:srgbClr val="FAD5DD"/>
      </a:accent5>
      <a:accent6>
        <a:srgbClr val="DDD2D3"/>
      </a:accent6>
      <a:hlink>
        <a:srgbClr val="E5446D"/>
      </a:hlink>
      <a:folHlink>
        <a:srgbClr val="2B2D42"/>
      </a:folHlink>
    </a:clrScheme>
    <a:fontScheme name="Morphiq startup-437">
      <a:majorFont>
        <a:latin typeface="Poppins"/>
        <a:ea typeface=""/>
        <a:cs typeface="Poppins"/>
      </a:majorFont>
      <a:minorFont>
        <a:latin typeface="Poppins"/>
        <a:ea typeface=""/>
        <a:cs typeface="Poppi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FreshFarm Dairy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