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Waist (cm)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Wk 0</c:v>
                </c:pt>
                <c:pt idx="1">
                  <c:v>Wk 3</c:v>
                </c:pt>
                <c:pt idx="2">
                  <c:v>Wk 6</c:v>
                </c:pt>
                <c:pt idx="3">
                  <c:v>Wk 9</c:v>
                </c:pt>
                <c:pt idx="4">
                  <c:v>Wk 12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96</c:v>
                </c:pt>
                <c:pt idx="1">
                  <c:v>93</c:v>
                </c:pt>
                <c:pt idx="2">
                  <c:v>90</c:v>
                </c:pt>
                <c:pt idx="3">
                  <c:v>88</c:v>
                </c:pt>
                <c:pt idx="4">
                  <c:v>86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12-WEEK FAT LOSS PROGRAMME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12-WEEK FAT LOSS PROGRAMME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12-WEEK FAT LOSS PROGRAMME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12-WEEK FAT LOSS PROGRAMME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451750" y="2411730"/>
            <a:ext cx="3628339" cy="114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669451" y="1303020"/>
            <a:ext cx="247650" cy="2331720"/>
          </a:xfrm>
          <a:prstGeom prst="roundRect">
            <a:avLst>
              <a:gd name="adj" fmla="val 1923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859951" y="1577340"/>
            <a:ext cx="190500" cy="178308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0614739" y="1303020"/>
            <a:ext cx="247650" cy="2331720"/>
          </a:xfrm>
          <a:prstGeom prst="roundRect">
            <a:avLst>
              <a:gd name="adj" fmla="val 1923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481389" y="1577340"/>
            <a:ext cx="190500" cy="178308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996001" y="4897755"/>
            <a:ext cx="2539837" cy="8001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148392" y="4121658"/>
            <a:ext cx="173355" cy="1632204"/>
          </a:xfrm>
          <a:prstGeom prst="roundRect">
            <a:avLst>
              <a:gd name="adj" fmla="val 2747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8281742" y="4313682"/>
            <a:ext cx="133350" cy="1248156"/>
          </a:xfrm>
          <a:prstGeom prst="roundRect">
            <a:avLst>
              <a:gd name="adj" fmla="val 35714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0210093" y="4121658"/>
            <a:ext cx="173355" cy="1632204"/>
          </a:xfrm>
          <a:prstGeom prst="roundRect">
            <a:avLst>
              <a:gd name="adj" fmla="val 2747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0116748" y="4313682"/>
            <a:ext cx="133350" cy="1248156"/>
          </a:xfrm>
          <a:prstGeom prst="roundRect">
            <a:avLst>
              <a:gd name="adj" fmla="val 35714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>
            <a:off x="6339840" y="6515100"/>
            <a:ext cx="2340864" cy="0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8680704" y="5829300"/>
            <a:ext cx="351130" cy="685800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9031834" y="5829300"/>
            <a:ext cx="351129" cy="1028700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8" name="Connector 17"/>
          <p:cNvCxnSpPr/>
          <p:nvPr/>
        </p:nvCxnSpPr>
        <p:spPr>
          <a:xfrm flipV="1">
            <a:off x="9382963" y="6172200"/>
            <a:ext cx="351130" cy="685800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9" name="Connector 18"/>
          <p:cNvCxnSpPr/>
          <p:nvPr/>
        </p:nvCxnSpPr>
        <p:spPr>
          <a:xfrm>
            <a:off x="9734093" y="6172200"/>
            <a:ext cx="2457907" cy="0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sp>
        <p:nvSpPr>
          <p:cNvPr id="20" name="Rectangle 19"/>
          <p:cNvSpPr/>
          <p:nvPr/>
        </p:nvSpPr>
        <p:spPr>
          <a:xfrm>
            <a:off x="762000" y="8001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62000" y="1009650"/>
            <a:ext cx="48463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FITNESS PROGRAMME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000" y="5619750"/>
            <a:ext cx="1562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COACH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000" y="5810250"/>
            <a:ext cx="15621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Coach Name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476500" y="5619750"/>
            <a:ext cx="1562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LOCATION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476500" y="5810250"/>
            <a:ext cx="15621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Online + studio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191000" y="5619750"/>
            <a:ext cx="1562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JOIN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191000" y="5810250"/>
            <a:ext cx="15621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143000"/>
            <a:ext cx="50482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800" b="1" i="0" spc="50">
                <a:solidFill>
                  <a:schemeClr val="tx1"/>
                </a:solidFill>
                <a:latin typeface="+mj-lt"/>
              </a:rPr>
              <a:t>12-WEEK FAT LOSS PROGRAMME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191000"/>
            <a:ext cx="46024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Training, nutrition and habits that last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Why us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Training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Progress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Join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7993380" y="1885950"/>
            <a:ext cx="3436620" cy="29337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02090" y="3139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25050" y="2895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88630" y="3718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600" b="1" i="0" spc="5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 spc="50">
                <a:solidFill>
                  <a:schemeClr val="tx1"/>
                </a:solidFill>
                <a:latin typeface="+mj-lt"/>
              </a:rPr>
              <a:t>WHY US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7620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333500"/>
            <a:ext cx="89535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Lose fat, keep muscle, build habits for life.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52387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54292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Our promise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RESULTS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1885950"/>
            <a:ext cx="3403600" cy="3249168"/>
          </a:xfrm>
          <a:prstGeom prst="roundRect">
            <a:avLst>
              <a:gd name="adj" fmla="val 6449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weeks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94200" y="1885950"/>
            <a:ext cx="3403600" cy="3249168"/>
          </a:xfrm>
          <a:prstGeom prst="roundRect">
            <a:avLst>
              <a:gd name="adj" fmla="val 644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workouts a week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26400" y="1885950"/>
            <a:ext cx="3403600" cy="3249168"/>
          </a:xfrm>
          <a:prstGeom prst="roundRect">
            <a:avLst>
              <a:gd name="adj" fmla="val 644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coach checking 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306568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600" b="1" i="0" spc="50">
                <a:solidFill>
                  <a:schemeClr val="tx1"/>
                </a:solidFill>
                <a:latin typeface="+mj-lt"/>
              </a:rPr>
              <a:t>WHY TRAIN WITH US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 spc="50">
                <a:solidFill>
                  <a:schemeClr val="tx1"/>
                </a:solidFill>
                <a:latin typeface="+mj-lt"/>
              </a:rPr>
              <a:t>TRAINING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TRAINING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1939290"/>
            <a:ext cx="33782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762000" y="201549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20154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Training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Three full-body workouts a week.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406900" y="1939290"/>
            <a:ext cx="33782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0" name="Rounded Rectangle 9"/>
          <p:cNvSpPr/>
          <p:nvPr/>
        </p:nvSpPr>
        <p:spPr>
          <a:xfrm>
            <a:off x="4406900" y="201549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06900" y="20154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069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Nutrition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069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Simple Indian meal plans.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51800" y="1939290"/>
            <a:ext cx="33782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5" name="Rounded Rectangle 14"/>
          <p:cNvSpPr/>
          <p:nvPr/>
        </p:nvSpPr>
        <p:spPr>
          <a:xfrm>
            <a:off x="8051800" y="2015490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051800" y="20154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518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Habits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518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Sleep, steps and water.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600" b="1" i="0" spc="50">
                <a:solidFill>
                  <a:schemeClr val="tx1"/>
                </a:solidFill>
                <a:latin typeface="+mj-lt"/>
              </a:rPr>
              <a:t>PROGRAMMES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SCHEDULE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Day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Focus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Duration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Strength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45 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Wed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Strength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45 min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Sat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Conditioning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30 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Adjust load to your level.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600" b="1" i="0" spc="50">
                <a:solidFill>
                  <a:schemeClr val="tx1"/>
                </a:solidFill>
                <a:latin typeface="+mj-lt"/>
              </a:rPr>
              <a:t>WEEKLY PLAN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YOUR JOURNEY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2102644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21026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00" y="1885950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60" y="1885950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Weight, waist, photos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85900" y="2852738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762000" y="3069431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30694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4000" y="2852738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Eat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37760" y="2852738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Calorie-aware meals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85900" y="3819525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762000" y="4036219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2000" y="40362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24000" y="3819525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Train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37760" y="3819525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Progressive plan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85900" y="4786312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762000" y="5003006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2000" y="50030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24000" y="4786312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Adjust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37760" y="4786312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Weekly check-ins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600" b="1" i="0" spc="5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 spc="50">
                <a:solidFill>
                  <a:schemeClr val="tx1"/>
                </a:solidFill>
                <a:latin typeface="+mj-lt"/>
              </a:rPr>
              <a:t>PROGRESS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TRACKING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Typical progress of a member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600" b="1" i="0" spc="50">
                <a:solidFill>
                  <a:schemeClr val="tx1"/>
                </a:solidFill>
                <a:latin typeface="+mj-lt"/>
              </a:rPr>
              <a:t>PROGRESS OVER 12 WEEKS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KNOW BETTER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1885950"/>
            <a:ext cx="5162550" cy="609600"/>
          </a:xfrm>
          <a:prstGeom prst="roundRect">
            <a:avLst>
              <a:gd name="adj" fmla="val 206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Myth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Skip meals to lose weight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Only cardio burns fat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Spot reduction works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85950"/>
            <a:ext cx="5162550" cy="609600"/>
          </a:xfrm>
          <a:prstGeom prst="roundRect">
            <a:avLst>
              <a:gd name="adj" fmla="val 206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Fact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Regular balanced meals work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Strength training helps fat loss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Fat loss happens all over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600" b="1" i="0" spc="50">
                <a:solidFill>
                  <a:schemeClr val="tx1"/>
                </a:solidFill>
                <a:latin typeface="+mj-lt"/>
              </a:rPr>
              <a:t>MYTH VS FACT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 spc="50">
                <a:solidFill>
                  <a:schemeClr val="tx1"/>
                </a:solidFill>
                <a:latin typeface="+mj-lt"/>
              </a:rPr>
              <a:t>JOIN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PRICING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Plan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Includes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Price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Self-guided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App plan only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1,999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Coached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Plan + weekly check-ins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5,999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Studio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Coached + 3 sessions/week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11,999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Indicative pricing.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600" b="1" i="0" spc="50">
                <a:solidFill>
                  <a:schemeClr val="tx1"/>
                </a:solidFill>
                <a:latin typeface="+mj-lt"/>
              </a:rPr>
              <a:t>MEMBERSHIP PLANS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2000" y="11430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38250" y="11430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1">
                <a:solidFill>
                  <a:schemeClr val="tx1"/>
                </a:solidFill>
                <a:latin typeface="+mj-lt"/>
              </a:rPr>
              <a:t>Down 8 kg and I still eat roti every day.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8250" y="45720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A member (placeholder testimonial)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NEXT STEPS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oundRect">
            <a:avLst>
              <a:gd name="adj" fmla="val 793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600" b="1" i="0" spc="50">
                <a:solidFill>
                  <a:schemeClr val="tx1"/>
                </a:solidFill>
                <a:latin typeface="+mj-lt"/>
              </a:rPr>
              <a:t>START 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Fill in the starter form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Get your plan in 24 hours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Start week one on Monday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Send your first check-in on Sunday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50482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53340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 spc="50">
                <a:solidFill>
                  <a:schemeClr val="tx1"/>
                </a:solidFill>
                <a:latin typeface="+mj-lt"/>
              </a:rPr>
              <a:t>YOUR FIRST SESSION IS ON 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Book a free trial today.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fitness-627">
  <a:themeElements>
    <a:clrScheme name="Morphiq fitness-627">
      <a:dk1>
        <a:srgbClr val="161616"/>
      </a:dk1>
      <a:lt1>
        <a:srgbClr val="F4F4F2"/>
      </a:lt1>
      <a:dk2>
        <a:srgbClr val="5D5D58"/>
      </a:dk2>
      <a:lt2>
        <a:srgbClr val="E6E6E1"/>
      </a:lt2>
      <a:accent1>
        <a:srgbClr val="9BCB2D"/>
      </a:accent1>
      <a:accent2>
        <a:srgbClr val="161616"/>
      </a:accent2>
      <a:accent3>
        <a:srgbClr val="6E6E68"/>
      </a:accent3>
      <a:accent4>
        <a:srgbClr val="FF6B35"/>
      </a:accent4>
      <a:accent5>
        <a:srgbClr val="E4EDCF"/>
      </a:accent5>
      <a:accent6>
        <a:srgbClr val="D0D0CF"/>
      </a:accent6>
      <a:hlink>
        <a:srgbClr val="9BCB2D"/>
      </a:hlink>
      <a:folHlink>
        <a:srgbClr val="161616"/>
      </a:folHlink>
    </a:clrScheme>
    <a:fontScheme name="Morphiq fitness-627">
      <a:majorFont>
        <a:latin typeface="Big Shoulders Display"/>
        <a:ea typeface=""/>
        <a:cs typeface=""/>
      </a:majorFont>
      <a:minorFont>
        <a:latin typeface="Barl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12-Week Fat Loss Programme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