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Long run (km)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Wk 0</c:v>
                </c:pt>
                <c:pt idx="1">
                  <c:v>Wk 3</c:v>
                </c:pt>
                <c:pt idx="2">
                  <c:v>Wk 6</c:v>
                </c:pt>
                <c:pt idx="3">
                  <c:v>Wk 9</c:v>
                </c:pt>
                <c:pt idx="4">
                  <c:v>Wk 12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9</c:v>
                </c:pt>
                <c:pt idx="2">
                  <c:v>13</c:v>
                </c:pt>
                <c:pt idx="3">
                  <c:v>17</c:v>
                </c:pt>
                <c:pt idx="4">
                  <c:v>21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MARATHON TRAINING PLAN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MARATHON TRAINING PLAN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MARATHON TRAINING PLAN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MARATHON TRAINING PLAN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8534400" y="0"/>
            <a:ext cx="3657600" cy="4251960"/>
          </a:xfrm>
          <a:custGeom>
            <a:avLst/>
            <a:gdLst/>
            <a:ahLst/>
            <a:cxnLst/>
            <a:rect l="l" t="t" r="r" b="b"/>
            <a:pathLst>
              <a:path w="3657600" h="4251960">
                <a:moveTo>
                  <a:pt x="1463040" y="0"/>
                </a:moveTo>
                <a:lnTo>
                  <a:pt x="3657600" y="0"/>
                </a:lnTo>
                <a:lnTo>
                  <a:pt x="3657600" y="4251960"/>
                </a:lnTo>
                <a:lnTo>
                  <a:pt x="0" y="42519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315200" y="2338578"/>
            <a:ext cx="1463040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8778240" y="1275588"/>
            <a:ext cx="292608" cy="106299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070848" y="1275588"/>
            <a:ext cx="292608" cy="1913382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9363456" y="722833"/>
            <a:ext cx="292608" cy="2466137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9656064" y="722833"/>
            <a:ext cx="292608" cy="1615745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948672" y="2338578"/>
            <a:ext cx="2243328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762000" y="7620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RUNNING PROGRAMME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762000" y="55435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COACH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Coach Name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Running club, Pune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74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JOIN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74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428750"/>
            <a:ext cx="62674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700" b="1" i="0">
                <a:solidFill>
                  <a:schemeClr val="tx1"/>
                </a:solidFill>
                <a:latin typeface="+mj-lt"/>
              </a:rPr>
              <a:t>Marathon Training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From 5K to your first half marathon in 16 weeks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Why us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Training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Progress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Join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Every finish line starts with one easy run.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Our promise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weeks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runs a week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600" b="1" i="0">
                <a:solidFill>
                  <a:schemeClr val="accent1"/>
                </a:solidFill>
                <a:latin typeface="+mj-lt"/>
              </a:rPr>
              <a:t>21.1 km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goal distance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train with 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Easy runs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your aerobic base.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Long run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longer run each weekend.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Strength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Two short sessions a week.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Programmes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Typical progress of a member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Progress over 12 weeks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Coach Anil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COACH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Marathoner, 12 years.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Coach Ruchi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COACH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Strength and injury prevention.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Pace team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GROUP LEADS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Weekend pace groups.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Coaches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Myth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You must run every day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Stretching prevents all injuries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Carb-loading means eating a lot</a:t>
            </a:r>
          </a:p>
        </p:txBody>
      </p:sp>
      <p:sp>
        <p:nvSpPr>
          <p:cNvPr id="6" name="Rectangle 5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Fact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Rest days build fitness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Strength work matters more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Small, smart carb increases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Myth vs fact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Includes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Plan only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16-week PDF plan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999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Club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Plan + group runs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3,500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Coached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Personal plan + check-ins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7,500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Membership plans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Start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Book a gait check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Get your plan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Join a Sunday group run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Log every run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+91 90000 00000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700" b="1" i="0">
                <a:solidFill>
                  <a:schemeClr val="bg1"/>
                </a:solidFill>
                <a:latin typeface="+mj-lt"/>
              </a:rPr>
              <a:t>Your first session is on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Book a free trial today.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tness-633">
  <a:themeElements>
    <a:clrScheme name="Morphiq fitness-633">
      <a:dk1>
        <a:srgbClr val="E9EEF2"/>
      </a:dk1>
      <a:lt1>
        <a:srgbClr val="12181F"/>
      </a:lt1>
      <a:dk2>
        <a:srgbClr val="9AA7B3"/>
      </a:dk2>
      <a:lt2>
        <a:srgbClr val="1C252E"/>
      </a:lt2>
      <a:accent1>
        <a:srgbClr val="22D3EE"/>
      </a:accent1>
      <a:accent2>
        <a:srgbClr val="A3E635"/>
      </a:accent2>
      <a:accent3>
        <a:srgbClr val="F472B6"/>
      </a:accent3>
      <a:accent4>
        <a:srgbClr val="E9EEF2"/>
      </a:accent4>
      <a:accent5>
        <a:srgbClr val="153A44"/>
      </a:accent5>
      <a:accent6>
        <a:srgbClr val="343A41"/>
      </a:accent6>
      <a:hlink>
        <a:srgbClr val="22D3EE"/>
      </a:hlink>
      <a:folHlink>
        <a:srgbClr val="A3E635"/>
      </a:folHlink>
    </a:clrScheme>
    <a:fontScheme name="Morphiq fitness-633">
      <a:majorFont>
        <a:latin typeface="Syn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Marathon Training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