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HEART HEALTH MATTERS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802880" y="0"/>
            <a:ext cx="4389120" cy="6858000"/>
          </a:xfrm>
          <a:custGeom>
            <a:avLst/>
            <a:gdLst/>
            <a:ahLst/>
            <a:cxnLst/>
            <a:rect l="l" t="t" r="r" b="b"/>
            <a:pathLst>
              <a:path w="4389120" h="6858000">
                <a:moveTo>
                  <a:pt x="1755648" y="0"/>
                </a:moveTo>
                <a:lnTo>
                  <a:pt x="4389120" y="0"/>
                </a:lnTo>
                <a:lnTo>
                  <a:pt x="43891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6339840" y="3771900"/>
            <a:ext cx="1755648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095488" y="2057400"/>
            <a:ext cx="351130" cy="17145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446618" y="2057400"/>
            <a:ext cx="351129" cy="308610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797747" y="1165860"/>
            <a:ext cx="351130" cy="39776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9148877" y="1165860"/>
            <a:ext cx="351129" cy="260604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500006" y="3771900"/>
            <a:ext cx="2691994" cy="0"/>
          </a:xfrm>
          <a:prstGeom prst="line">
            <a:avLst/>
          </a:prstGeom>
          <a:ln w="63500">
            <a:solidFill>
              <a:schemeClr val="bg1"/>
            </a:solidFill>
          </a:ln>
        </p:spPr>
      </p:cxnSp>
      <p:sp>
        <p:nvSpPr>
          <p:cNvPr id="12" name="Rectangle 11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HEALTH AWARENESS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500" b="1" i="0">
                <a:solidFill>
                  <a:schemeClr val="tx1"/>
                </a:solidFill>
                <a:latin typeface="+mj-lt"/>
              </a:rPr>
              <a:t>Heart Health Matters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Know the risks, protect your heart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700" b="1" i="0">
                <a:solidFill>
                  <a:schemeClr val="tx1"/>
                </a:solidFill>
                <a:latin typeface="+mj-lt"/>
              </a:rPr>
              <a:t>Heart disease covers conditions that affect the heart and blood vessels, such as blocked arteries and heart attacks.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Many heart problems can be prevented by controlling blood pressure, cholesterol, smoking and stress.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is heart disease?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bg1"/>
                </a:solidFill>
                <a:latin typeface="+mj-lt"/>
              </a:rPr>
              <a:t>#1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leading cause of death worldwide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80%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early heart disease is preventable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350" b="1" i="0">
                <a:solidFill>
                  <a:schemeClr val="tx1"/>
                </a:solidFill>
                <a:latin typeface="+mj-lt"/>
              </a:rPr>
              <a:t>120/80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healthy blood pressure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Signs &amp; causes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SIGNS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Chest pain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Pressure or tightness in the chest.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Breathlessness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Shortness of breath on exertion.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Fatigue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Unusual tiredness, sweating, nausea.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CAUSES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7741920" y="1733550"/>
            <a:ext cx="384048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Learn the warning signs of a heart attack and call for help fast.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Smoking and tobacco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blood pressure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High cholesterol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Diabetes and obesity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 PATHWAY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Check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Blood pressure and pulse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ectangle 8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ECG and blood tests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ectangle 13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Image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Echo or stress test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ectangle 18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Treat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Medicines or procedures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CARE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Quit tobacco completely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Exercise most days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Eat less salt and fried food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Manage stress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Treatment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Medicines for BP and cholesterol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Cardiac rehabilitation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Angioplasty or surgery if needed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Regular follow-up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20002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bg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476500"/>
            <a:ext cx="94488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ACTION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86400"/>
                <a:gridCol w="5486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Chest pain lasting minutes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Call emergency services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Breathless on light activity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 soon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BP above 140/90 often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Book a check-up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LIFESTYLE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10,000 steps a day.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Diamond 8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Less salt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one teaspoon a day.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Isosceles Triangle 12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Check-ups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Yearly heart health check.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191">
  <a:themeElements>
    <a:clrScheme name="Morphiq medical-191">
      <a:dk1>
        <a:srgbClr val="0C2233"/>
      </a:dk1>
      <a:lt1>
        <a:srgbClr val="F3F8FB"/>
      </a:lt1>
      <a:dk2>
        <a:srgbClr val="4A6070"/>
      </a:dk2>
      <a:lt2>
        <a:srgbClr val="DDEBF3"/>
      </a:lt2>
      <a:accent1>
        <a:srgbClr val="0F5E9C"/>
      </a:accent1>
      <a:accent2>
        <a:srgbClr val="2EB8A6"/>
      </a:accent2>
      <a:accent3>
        <a:srgbClr val="F25F5C"/>
      </a:accent3>
      <a:accent4>
        <a:srgbClr val="FFE066"/>
      </a:accent4>
      <a:accent5>
        <a:srgbClr val="CADCEA"/>
      </a:accent5>
      <a:accent6>
        <a:srgbClr val="CED6DB"/>
      </a:accent6>
      <a:hlink>
        <a:srgbClr val="0F5E9C"/>
      </a:hlink>
      <a:folHlink>
        <a:srgbClr val="2EB8A6"/>
      </a:folHlink>
    </a:clrScheme>
    <a:fontScheme name="Morphiq medical-191">
      <a:majorFont>
        <a:latin typeface="Plus Jakarta Sans"/>
        <a:ea typeface=""/>
        <a:cs typeface=""/>
      </a:majorFont>
      <a:minorFont>
        <a:latin typeface="Plus Jakart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Health Matters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