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MENTAL HEALTH AWARENESS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MENTAL HEALTH AWARENESS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MENTAL HEALTH AWARENESS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MENTAL HEALTH AWARENESS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3048000" y="0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3657600" y="0"/>
                </a:moveTo>
                <a:lnTo>
                  <a:pt x="9144000" y="0"/>
                </a:lnTo>
                <a:lnTo>
                  <a:pt x="9144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0" y="1885950"/>
            <a:ext cx="3657600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7" name="Connector 6"/>
          <p:cNvCxnSpPr/>
          <p:nvPr/>
        </p:nvCxnSpPr>
        <p:spPr>
          <a:xfrm flipV="1">
            <a:off x="3657600" y="1028700"/>
            <a:ext cx="731520" cy="85725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4389120" y="1028700"/>
            <a:ext cx="731520" cy="154305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5120640" y="582930"/>
            <a:ext cx="731520" cy="198882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5852160" y="582930"/>
            <a:ext cx="731520" cy="130302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6583680" y="1885950"/>
            <a:ext cx="5608320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sp>
        <p:nvSpPr>
          <p:cNvPr id="12" name="Rectangle 11"/>
          <p:cNvSpPr/>
          <p:nvPr/>
        </p:nvSpPr>
        <p:spPr>
          <a:xfrm>
            <a:off x="5334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3400" y="60960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Presenter Name   ·   2026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450" b="1" i="0">
                <a:solidFill>
                  <a:schemeClr val="tx1"/>
                </a:solidFill>
                <a:latin typeface="+mj-lt"/>
              </a:rPr>
              <a:t>Mental Health Awareness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Understanding, support and self-care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6573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0300" y="16573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Signs &amp; causes</a:t>
            </a:r>
          </a:p>
        </p:txBody>
      </p:sp>
      <p:sp>
        <p:nvSpPr>
          <p:cNvPr id="9" name="Rectangle 8"/>
          <p:cNvSpPr/>
          <p:nvPr/>
        </p:nvSpPr>
        <p:spPr>
          <a:xfrm>
            <a:off x="533400" y="39814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Care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10300" y="39814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Mental health is our emotional, psychological and social well-being; it affects how we think, feel and act.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Conditions like anxiety and depression are common and treatable. Talking openly, early support and healthy routines make a big difference.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mental health?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 in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people live with a mental health condition (illustrative)</a:t>
            </a:r>
          </a:p>
        </p:txBody>
      </p:sp>
      <p:sp>
        <p:nvSpPr>
          <p:cNvPr id="6" name="Rectangle 5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conditions begin by age 14 (illustrative)</a:t>
            </a:r>
          </a:p>
        </p:txBody>
      </p:sp>
      <p:sp>
        <p:nvSpPr>
          <p:cNvPr id="9" name="Rectangle 8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050" b="1" i="0">
                <a:solidFill>
                  <a:schemeClr val="tx1"/>
                </a:solidFill>
                <a:latin typeface="+mj-lt"/>
              </a:rPr>
              <a:t>Treatable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with the right support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Low mood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Sadness lasting weeks.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Anxiety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Constant worry or panic.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Withdrawal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Avoiding friends and activities.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764780" y="1657350"/>
            <a:ext cx="389382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TIP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It is okay to ask for help — it is a sign of strength.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Stress at work or school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Isolation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Trauma or loss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Family history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Notice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Changes in mood or sleep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ectangle 7"/>
          <p:cNvSpPr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Talk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trusted person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ectangle 12"/>
          <p:cNvSpPr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Assess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Counsellor or doctor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ectangle 17"/>
          <p:cNvSpPr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Therapy, care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657350"/>
            <a:ext cx="53911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Prevention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Sleep 7–8 hours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Stay connected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Move your body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Limit alcohol and screens</a:t>
            </a:r>
          </a:p>
        </p:txBody>
      </p:sp>
      <p:sp>
        <p:nvSpPr>
          <p:cNvPr id="6" name="Rectangle 5"/>
          <p:cNvSpPr/>
          <p:nvPr/>
        </p:nvSpPr>
        <p:spPr>
          <a:xfrm>
            <a:off x="6267450" y="1657350"/>
            <a:ext cx="53911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Treatment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Talking therapies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Self-help and support groups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Medicines if prescribed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Regular follow-up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562600"/>
                <a:gridCol w="5562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Thoughts of self-harm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Contact a helpline or emergency services now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Low mood for over two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counsellor or doctor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Panic attacks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Seek professional help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Connect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Talk to someone daily.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Protect your sleep.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Breathe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Two-minute calm breaks.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1645920" y="0"/>
                </a:move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6705600" y="3771900"/>
            <a:ext cx="1645920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7" name="Connector 6"/>
          <p:cNvCxnSpPr/>
          <p:nvPr/>
        </p:nvCxnSpPr>
        <p:spPr>
          <a:xfrm flipV="1">
            <a:off x="8351520" y="2057400"/>
            <a:ext cx="329184" cy="171450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8680704" y="2057400"/>
            <a:ext cx="329184" cy="308610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9009888" y="1165860"/>
            <a:ext cx="329184" cy="397764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339072" y="1165860"/>
            <a:ext cx="329184" cy="260604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668256" y="3771900"/>
            <a:ext cx="2523744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Health Education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Stay healthy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This presentation is for awareness and does not replace medical advice.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528">
  <a:themeElements>
    <a:clrScheme name="Morphiq medical-528">
      <a:dk1>
        <a:srgbClr val="EEF2F4"/>
      </a:dk1>
      <a:lt1>
        <a:srgbClr val="1E2329"/>
      </a:lt1>
      <a:dk2>
        <a:srgbClr val="A5AEB8"/>
      </a:dk2>
      <a:lt2>
        <a:srgbClr val="2A3038"/>
      </a:lt2>
      <a:accent1>
        <a:srgbClr val="5EEAD4"/>
      </a:accent1>
      <a:accent2>
        <a:srgbClr val="F8FAFC"/>
      </a:accent2>
      <a:accent3>
        <a:srgbClr val="FB923C"/>
      </a:accent3>
      <a:accent4>
        <a:srgbClr val="818CF8"/>
      </a:accent4>
      <a:accent5>
        <a:srgbClr val="2A4748"/>
      </a:accent5>
      <a:accent6>
        <a:srgbClr val="3F4449"/>
      </a:accent6>
      <a:hlink>
        <a:srgbClr val="5EEAD4"/>
      </a:hlink>
      <a:folHlink>
        <a:srgbClr val="F8FAFC"/>
      </a:folHlink>
    </a:clrScheme>
    <a:fontScheme name="Morphiq medical-528">
      <a:majorFont>
        <a:latin typeface="Josefin Sans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Health Awareness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