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HEART HEALTH MATTERS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HEART HEALTH MATTERS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HEART HEALTH MATTERS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HEART HEALTH MATTERS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1714500"/>
            <a:ext cx="12192000" cy="3238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559040" y="1714500"/>
            <a:ext cx="4632960" cy="3238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Heart 5"/>
          <p:cNvSpPr/>
          <p:nvPr/>
        </p:nvSpPr>
        <p:spPr>
          <a:xfrm>
            <a:off x="8392973" y="2232660"/>
            <a:ext cx="2007870" cy="1813560"/>
          </a:xfrm>
          <a:prstGeom prst="hear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10844289" y="3301365"/>
            <a:ext cx="286283" cy="842010"/>
          </a:xfrm>
          <a:prstGeom prst="roundRect">
            <a:avLst>
              <a:gd name="adj" fmla="val 13308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0566425" y="3579228"/>
            <a:ext cx="842010" cy="286283"/>
          </a:xfrm>
          <a:prstGeom prst="roundRect">
            <a:avLst>
              <a:gd name="adj" fmla="val 13308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9" name="Connector 8"/>
          <p:cNvCxnSpPr/>
          <p:nvPr/>
        </p:nvCxnSpPr>
        <p:spPr>
          <a:xfrm>
            <a:off x="7559040" y="4499610"/>
            <a:ext cx="1158240" cy="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0" name="Connector 9"/>
          <p:cNvCxnSpPr/>
          <p:nvPr/>
        </p:nvCxnSpPr>
        <p:spPr>
          <a:xfrm flipV="1">
            <a:off x="8717280" y="4110990"/>
            <a:ext cx="277978" cy="38862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8995258" y="4110990"/>
            <a:ext cx="277977" cy="64770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2" name="Connector 11"/>
          <p:cNvCxnSpPr/>
          <p:nvPr/>
        </p:nvCxnSpPr>
        <p:spPr>
          <a:xfrm flipV="1">
            <a:off x="9273235" y="3851910"/>
            <a:ext cx="277978" cy="90678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3" name="Connector 12"/>
          <p:cNvCxnSpPr/>
          <p:nvPr/>
        </p:nvCxnSpPr>
        <p:spPr>
          <a:xfrm>
            <a:off x="9551213" y="3851910"/>
            <a:ext cx="324307" cy="64770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4" name="Connector 13"/>
          <p:cNvCxnSpPr/>
          <p:nvPr/>
        </p:nvCxnSpPr>
        <p:spPr>
          <a:xfrm>
            <a:off x="9875520" y="4499610"/>
            <a:ext cx="2316480" cy="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sp>
        <p:nvSpPr>
          <p:cNvPr id="15" name="Oval 14"/>
          <p:cNvSpPr/>
          <p:nvPr/>
        </p:nvSpPr>
        <p:spPr>
          <a:xfrm>
            <a:off x="9397648" y="2492358"/>
            <a:ext cx="95250" cy="9525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219766" y="2157402"/>
            <a:ext cx="95250" cy="95250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8392765" y="2288660"/>
            <a:ext cx="95250" cy="95250"/>
          </a:xfrm>
          <a:prstGeom prst="ellipse">
            <a:avLst/>
          </a:prstGeom>
          <a:solidFill>
            <a:schemeClr val="accent3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830736" y="2646410"/>
            <a:ext cx="95250" cy="95250"/>
          </a:xfrm>
          <a:prstGeom prst="ellipse">
            <a:avLst/>
          </a:prstGeom>
          <a:solidFill>
            <a:schemeClr val="accent4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530582" y="2382803"/>
            <a:ext cx="95250" cy="9525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095759" y="2213586"/>
            <a:ext cx="95250" cy="95250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33400" y="1333500"/>
            <a:ext cx="11125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HEALTH AWARENESS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33400" y="603885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tx1"/>
                </a:solidFill>
                <a:latin typeface="+mn-lt"/>
              </a:rPr>
              <a:t>Presenter Name   ·   2026   ·   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905000"/>
            <a:ext cx="6827520" cy="2857500"/>
          </a:xfrm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05000"/>
              </a:lnSpc>
            </a:pPr>
            <a:r>
              <a:rPr sz="8000" b="1" i="0">
                <a:solidFill>
                  <a:schemeClr val="bg1"/>
                </a:solidFill>
                <a:latin typeface="+mj-lt"/>
              </a:rPr>
              <a:t>Heart Health Matters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5143500"/>
            <a:ext cx="72390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Know the risks, protect your heart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CONTENTS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33400" y="1657350"/>
            <a:ext cx="5448300" cy="2095500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33400" y="1657350"/>
            <a:ext cx="54483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28575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Overview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0300" y="1657350"/>
            <a:ext cx="5448300" cy="2095500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210300" y="1657350"/>
            <a:ext cx="54483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389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38900" y="28575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Signs &amp; causes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33400" y="3981450"/>
            <a:ext cx="5448300" cy="2095500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33400" y="3981450"/>
            <a:ext cx="54483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62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2000" y="51816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Care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10300" y="3981450"/>
            <a:ext cx="5448300" cy="2095500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210300" y="3981450"/>
            <a:ext cx="5448300" cy="5715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38900" y="51816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Action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OVERVIEW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41008" y="1657350"/>
            <a:ext cx="5117592" cy="4419600"/>
          </a:xfrm>
          <a:prstGeom prst="roundRect">
            <a:avLst>
              <a:gd name="adj" fmla="val 258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9020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31316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36258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Medical illustration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950" b="1" i="0">
                <a:solidFill>
                  <a:schemeClr val="tx1"/>
                </a:solidFill>
                <a:latin typeface="+mj-lt"/>
              </a:rPr>
              <a:t>Heart disease covers conditions that affect the heart and blood vessels, such as blocked arteries and heart attacks.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Many heart problems can be prevented by controlling blood pressure, cholesterol, smoking and stress.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What is heart disease?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OVERVIEW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33400" y="1657350"/>
            <a:ext cx="3556000" cy="3624072"/>
          </a:xfrm>
          <a:prstGeom prst="roundRect">
            <a:avLst>
              <a:gd name="adj" fmla="val 2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#1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leading cause of death worldwide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18000" y="1657350"/>
            <a:ext cx="3556000" cy="3624072"/>
          </a:xfrm>
          <a:prstGeom prst="roundRect">
            <a:avLst>
              <a:gd name="adj" fmla="val 214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847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80%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847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of early heart disease is preventable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102600" y="1657350"/>
            <a:ext cx="3556000" cy="3624072"/>
          </a:xfrm>
          <a:prstGeom prst="roundRect">
            <a:avLst>
              <a:gd name="adj" fmla="val 214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693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120/80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693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healthy blood pressure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3400" y="5452872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figures — cite current guidelines for your audience.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Why it matters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SIGNS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33400" y="1870710"/>
            <a:ext cx="35306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001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Chest pain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Pressure or tightness in the chest.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30700" y="1870710"/>
            <a:ext cx="35306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4597400" y="213741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Breathlessness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Shortness of breath on exertion.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28000" y="1870710"/>
            <a:ext cx="35306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394700" y="213741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Fatigue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Unusual tiredness, sweating, nausea.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Common symptoms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CAUSES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64780" y="1657350"/>
            <a:ext cx="3893820" cy="4419600"/>
          </a:xfrm>
          <a:prstGeom prst="roundRect">
            <a:avLst>
              <a:gd name="adj" fmla="val 195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764780" y="1657350"/>
            <a:ext cx="389382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31480" y="1924050"/>
            <a:ext cx="336042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TIP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31480" y="2324100"/>
            <a:ext cx="3360420" cy="3467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Learn the warning signs of a heart attack and call for help fast.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Risk factors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675120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Smoking and tobacco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High blood pressure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High cholesterol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Diabetes and obesity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CARE PATHWAY</a:t>
            </a:r>
          </a:p>
        </p:txBody>
      </p:sp>
      <p:sp>
        <p:nvSpPr>
          <p:cNvPr id="4" name="Oval 3"/>
          <p:cNvSpPr/>
          <p:nvPr/>
        </p:nvSpPr>
        <p:spPr>
          <a:xfrm>
            <a:off x="533400" y="1931194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3400" y="19311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95400" y="1657350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Check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55464" y="1657350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Blood pressure and pulse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257300" y="2738438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Oval 8"/>
          <p:cNvSpPr/>
          <p:nvPr/>
        </p:nvSpPr>
        <p:spPr>
          <a:xfrm>
            <a:off x="533400" y="3012281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33400" y="30122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95400" y="2738438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Test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55464" y="2738438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ECG and blood tests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257300" y="3819525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533400" y="4093369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33400" y="40933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95400" y="3819525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Image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55464" y="3819525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Echo or stress test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257300" y="4900612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Oval 18"/>
          <p:cNvSpPr/>
          <p:nvPr/>
        </p:nvSpPr>
        <p:spPr>
          <a:xfrm>
            <a:off x="533400" y="5174456"/>
            <a:ext cx="533400" cy="5334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33400" y="51744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95400" y="4900612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Treat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55464" y="4900612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Medicines or procedures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Diagnosis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CARE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33400" y="1657350"/>
            <a:ext cx="5391150" cy="4419600"/>
          </a:xfrm>
          <a:prstGeom prst="roundRect">
            <a:avLst>
              <a:gd name="adj" fmla="val 172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33400" y="1657350"/>
            <a:ext cx="53911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Prevention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800100" y="23812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010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Quit tobacco completely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Exercise most days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Eat less salt and fried food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Manage stress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7450" y="1657350"/>
            <a:ext cx="5391150" cy="4419600"/>
          </a:xfrm>
          <a:prstGeom prst="roundRect">
            <a:avLst>
              <a:gd name="adj" fmla="val 172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67450" y="1657350"/>
            <a:ext cx="539115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Treatment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34150" y="23812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3415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Medicines for BP and cholesterol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Cardiac rehabilitation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Angioplasty or surgery if needed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Regular follow-up</a:t>
            </a:r>
          </a:p>
        </p:txBody>
      </p:sp>
      <p:sp>
        <p:nvSpPr>
          <p:cNvPr id="14" name="Oval 13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Prevention and treatment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ACTION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5562600"/>
                <a:gridCol w="55626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Situation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Action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Chest pain lasting minutes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Call emergency services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Breathless on light activity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See a doctor soon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BP above 140/90 often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Book a check-up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General information, not medical advice.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When to see a doctor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LIFESTYLE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33400" y="1870710"/>
            <a:ext cx="35306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001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Walk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10,000 steps a day.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30700" y="1870710"/>
            <a:ext cx="35306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4597400" y="213741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Less salt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Under one teaspoon a day.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28000" y="1870710"/>
            <a:ext cx="35306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394700" y="213741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Check-ups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Yearly heart health check.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Healthy habits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3400" y="5943600"/>
            <a:ext cx="1112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Health Education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1905000"/>
            <a:ext cx="99822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Stay healthy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3905250"/>
            <a:ext cx="73152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This presentation is for awareness and does not replace medical advice.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medical-533">
  <a:themeElements>
    <a:clrScheme name="Morphiq medical-533">
      <a:dk1>
        <a:srgbClr val="EAF6F5"/>
      </a:dk1>
      <a:lt1>
        <a:srgbClr val="062A2E"/>
      </a:lt1>
      <a:dk2>
        <a:srgbClr val="9BBDBA"/>
      </a:dk2>
      <a:lt2>
        <a:srgbClr val="0D3B40"/>
      </a:lt2>
      <a:accent1>
        <a:srgbClr val="2EC4B6"/>
      </a:accent1>
      <a:accent2>
        <a:srgbClr val="FFBF69"/>
      </a:accent2>
      <a:accent3>
        <a:srgbClr val="FF6B6B"/>
      </a:accent3>
      <a:accent4>
        <a:srgbClr val="CBF3F0"/>
      </a:accent4>
      <a:accent5>
        <a:srgbClr val="0D4646"/>
      </a:accent5>
      <a:accent6>
        <a:srgbClr val="2A4B4E"/>
      </a:accent6>
      <a:hlink>
        <a:srgbClr val="2EC4B6"/>
      </a:hlink>
      <a:folHlink>
        <a:srgbClr val="FFBF69"/>
      </a:folHlink>
    </a:clrScheme>
    <a:fontScheme name="Morphiq medical-533">
      <a:majorFont>
        <a:latin typeface="Outfit"/>
        <a:ea typeface=""/>
        <a:cs typeface=""/>
      </a:majorFont>
      <a:minorFont>
        <a:latin typeface="Outfi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Heart Health Matters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