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8966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0490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3"/>
          <p:cNvSpPr/>
          <p:nvPr/>
        </p:nvSpPr>
        <p:spPr>
          <a:xfrm>
            <a:off x="112014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4"/>
          <p:cNvSpPr/>
          <p:nvPr/>
        </p:nvSpPr>
        <p:spPr>
          <a:xfrm>
            <a:off x="113538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5"/>
          <p:cNvSpPr/>
          <p:nvPr/>
        </p:nvSpPr>
        <p:spPr>
          <a:xfrm>
            <a:off x="115062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TextBox 6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स्वच्छ भारत अभियान</a:t>
            </a:r>
          </a:p>
        </p:txBody>
      </p:sp>
      <p:sp>
        <p:nvSpPr>
          <p:cNvPr id="107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57350"/>
            <a:ext cx="111252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8966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0490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3"/>
          <p:cNvSpPr/>
          <p:nvPr/>
        </p:nvSpPr>
        <p:spPr>
          <a:xfrm>
            <a:off x="112014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4"/>
          <p:cNvSpPr/>
          <p:nvPr/>
        </p:nvSpPr>
        <p:spPr>
          <a:xfrm>
            <a:off x="113538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5"/>
          <p:cNvSpPr/>
          <p:nvPr/>
        </p:nvSpPr>
        <p:spPr>
          <a:xfrm>
            <a:off x="115062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TextBox 6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स्वच्छ भारत अभियान</a:t>
            </a:r>
          </a:p>
        </p:txBody>
      </p:sp>
      <p:sp>
        <p:nvSpPr>
          <p:cNvPr id="107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8966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0490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3"/>
          <p:cNvSpPr/>
          <p:nvPr/>
        </p:nvSpPr>
        <p:spPr>
          <a:xfrm>
            <a:off x="112014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4"/>
          <p:cNvSpPr/>
          <p:nvPr/>
        </p:nvSpPr>
        <p:spPr>
          <a:xfrm>
            <a:off x="113538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5"/>
          <p:cNvSpPr/>
          <p:nvPr/>
        </p:nvSpPr>
        <p:spPr>
          <a:xfrm>
            <a:off x="115062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TextBox 6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स्वच्छ भारत अभियान</a:t>
            </a:r>
          </a:p>
        </p:txBody>
      </p:sp>
      <p:sp>
        <p:nvSpPr>
          <p:cNvPr id="107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8966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0490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3"/>
          <p:cNvSpPr/>
          <p:nvPr/>
        </p:nvSpPr>
        <p:spPr>
          <a:xfrm>
            <a:off x="112014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4"/>
          <p:cNvSpPr/>
          <p:nvPr/>
        </p:nvSpPr>
        <p:spPr>
          <a:xfrm>
            <a:off x="113538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5"/>
          <p:cNvSpPr/>
          <p:nvPr/>
        </p:nvSpPr>
        <p:spPr>
          <a:xfrm>
            <a:off x="115062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TextBox 6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स्वच्छ भारत अभियान</a:t>
            </a:r>
          </a:p>
        </p:txBody>
      </p:sp>
      <p:sp>
        <p:nvSpPr>
          <p:cNvPr id="107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ounded Rectangle 3"/>
          <p:cNvSpPr/>
          <p:nvPr/>
        </p:nvSpPr>
        <p:spPr>
          <a:xfrm>
            <a:off x="7372350" y="533400"/>
            <a:ext cx="4286250" cy="63246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562850" y="723900"/>
            <a:ext cx="3905250" cy="61341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365456" y="2571750"/>
            <a:ext cx="300038" cy="1600200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 rot="1350000">
            <a:off x="9365456" y="2571750"/>
            <a:ext cx="300038" cy="1600200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 rot="2700000">
            <a:off x="9365456" y="2571750"/>
            <a:ext cx="300038" cy="1600200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 rot="4050000">
            <a:off x="9365456" y="2571750"/>
            <a:ext cx="300038" cy="1600200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 rot="5400000">
            <a:off x="9365456" y="2571750"/>
            <a:ext cx="300038" cy="1600200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 rot="6750000">
            <a:off x="9365456" y="2571750"/>
            <a:ext cx="300038" cy="1600200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 rot="8100000">
            <a:off x="9365456" y="2571750"/>
            <a:ext cx="300038" cy="1600200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 rot="9450000">
            <a:off x="9365456" y="2571750"/>
            <a:ext cx="300038" cy="1600200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 rot="10800000">
            <a:off x="9365456" y="2571750"/>
            <a:ext cx="300038" cy="1600200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 rot="12150000">
            <a:off x="9365456" y="2571750"/>
            <a:ext cx="300038" cy="1600200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 rot="13500000">
            <a:off x="9365456" y="2571750"/>
            <a:ext cx="300038" cy="1600200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 rot="14850000">
            <a:off x="9365456" y="2571750"/>
            <a:ext cx="300038" cy="1600200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 rot="16200000">
            <a:off x="9365456" y="2571750"/>
            <a:ext cx="300038" cy="1600200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 rot="17550000">
            <a:off x="9365456" y="2571750"/>
            <a:ext cx="300038" cy="1600200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 rot="18900000">
            <a:off x="9365456" y="2571750"/>
            <a:ext cx="300038" cy="1600200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 rot="20250000">
            <a:off x="9365456" y="2571750"/>
            <a:ext cx="300038" cy="1600200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9348788" y="2971800"/>
            <a:ext cx="333375" cy="1200150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 rot="1800000">
            <a:off x="9348788" y="2971800"/>
            <a:ext cx="333375" cy="1200150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 rot="3600000">
            <a:off x="9348788" y="2971800"/>
            <a:ext cx="333375" cy="1200150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 rot="5400000">
            <a:off x="9348788" y="2971800"/>
            <a:ext cx="333375" cy="1200150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 rot="7200000">
            <a:off x="9348788" y="2971800"/>
            <a:ext cx="333375" cy="1200150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 rot="9000000">
            <a:off x="9348788" y="2971800"/>
            <a:ext cx="333375" cy="1200150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 rot="10800000">
            <a:off x="9348788" y="2971800"/>
            <a:ext cx="333375" cy="1200150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 rot="12600000">
            <a:off x="9348788" y="2971800"/>
            <a:ext cx="333375" cy="1200150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 rot="14400000">
            <a:off x="9348788" y="2971800"/>
            <a:ext cx="333375" cy="1200150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 rot="16200000">
            <a:off x="9348788" y="2971800"/>
            <a:ext cx="333375" cy="1200150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 rot="18000000">
            <a:off x="9348788" y="2971800"/>
            <a:ext cx="333375" cy="1200150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 rot="19800000">
            <a:off x="9348788" y="2971800"/>
            <a:ext cx="333375" cy="1200150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9382125" y="3371850"/>
            <a:ext cx="266700" cy="800100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 rot="2160000">
            <a:off x="9382125" y="3371850"/>
            <a:ext cx="266700" cy="800100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 rot="4320000">
            <a:off x="9382125" y="3371850"/>
            <a:ext cx="266700" cy="800100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 rot="6480000">
            <a:off x="9382125" y="3371850"/>
            <a:ext cx="266700" cy="800100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 rot="8640000">
            <a:off x="9382125" y="3371850"/>
            <a:ext cx="266700" cy="800100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 rot="10800000">
            <a:off x="9382125" y="3371850"/>
            <a:ext cx="266700" cy="800100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 rot="12960000">
            <a:off x="9382125" y="3371850"/>
            <a:ext cx="266700" cy="800100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 rot="15120000">
            <a:off x="9382125" y="3371850"/>
            <a:ext cx="266700" cy="800100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 rot="17280000">
            <a:off x="9382125" y="3371850"/>
            <a:ext cx="266700" cy="800100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 rot="19440000">
            <a:off x="9382125" y="3371850"/>
            <a:ext cx="266700" cy="800100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9398794" y="3705225"/>
            <a:ext cx="233363" cy="466725"/>
          </a:xfrm>
          <a:prstGeom prst="ellipse">
            <a:avLst/>
          </a:pr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 rot="2700000">
            <a:off x="9398794" y="3705225"/>
            <a:ext cx="233363" cy="466725"/>
          </a:xfrm>
          <a:prstGeom prst="ellipse">
            <a:avLst/>
          </a:pr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 rot="5400000">
            <a:off x="9398794" y="3705225"/>
            <a:ext cx="233363" cy="466725"/>
          </a:xfrm>
          <a:prstGeom prst="ellipse">
            <a:avLst/>
          </a:pr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 rot="8100000">
            <a:off x="9398794" y="3705225"/>
            <a:ext cx="233363" cy="466725"/>
          </a:xfrm>
          <a:prstGeom prst="ellipse">
            <a:avLst/>
          </a:pr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 rot="10800000">
            <a:off x="9398794" y="3705225"/>
            <a:ext cx="233363" cy="466725"/>
          </a:xfrm>
          <a:prstGeom prst="ellipse">
            <a:avLst/>
          </a:pr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 rot="13500000">
            <a:off x="9398794" y="3705225"/>
            <a:ext cx="233363" cy="466725"/>
          </a:xfrm>
          <a:prstGeom prst="ellipse">
            <a:avLst/>
          </a:pr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 rot="16200000">
            <a:off x="9398794" y="3705225"/>
            <a:ext cx="233363" cy="466725"/>
          </a:xfrm>
          <a:prstGeom prst="ellipse">
            <a:avLst/>
          </a:pr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 rot="18900000">
            <a:off x="9398794" y="3705225"/>
            <a:ext cx="233363" cy="466725"/>
          </a:xfrm>
          <a:prstGeom prst="ellipse">
            <a:avLst/>
          </a:pr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9282112" y="3938588"/>
            <a:ext cx="466725" cy="466725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9415462" y="4071938"/>
            <a:ext cx="200025" cy="200025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11153775" y="4143375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11096978" y="4574794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10930456" y="4976812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10665559" y="5322034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10320338" y="5586931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9918319" y="5753453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9486900" y="5810250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9055481" y="5753453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8653462" y="5586931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8308241" y="5322034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8043344" y="4976812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7876822" y="4574794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7820025" y="4143375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7" name="Oval 66"/>
          <p:cNvSpPr/>
          <p:nvPr/>
        </p:nvSpPr>
        <p:spPr>
          <a:xfrm>
            <a:off x="7876822" y="3711956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8043344" y="3309938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9" name="Oval 68"/>
          <p:cNvSpPr/>
          <p:nvPr/>
        </p:nvSpPr>
        <p:spPr>
          <a:xfrm>
            <a:off x="8308241" y="2964716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0" name="Oval 69"/>
          <p:cNvSpPr/>
          <p:nvPr/>
        </p:nvSpPr>
        <p:spPr>
          <a:xfrm>
            <a:off x="8653462" y="2699819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1" name="Oval 70"/>
          <p:cNvSpPr/>
          <p:nvPr/>
        </p:nvSpPr>
        <p:spPr>
          <a:xfrm>
            <a:off x="9055481" y="2533297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2" name="Oval 71"/>
          <p:cNvSpPr/>
          <p:nvPr/>
        </p:nvSpPr>
        <p:spPr>
          <a:xfrm>
            <a:off x="9486900" y="2476500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3" name="Oval 72"/>
          <p:cNvSpPr/>
          <p:nvPr/>
        </p:nvSpPr>
        <p:spPr>
          <a:xfrm>
            <a:off x="9918319" y="2533297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4" name="Oval 73"/>
          <p:cNvSpPr/>
          <p:nvPr/>
        </p:nvSpPr>
        <p:spPr>
          <a:xfrm>
            <a:off x="10320338" y="2699819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5" name="Oval 74"/>
          <p:cNvSpPr/>
          <p:nvPr/>
        </p:nvSpPr>
        <p:spPr>
          <a:xfrm>
            <a:off x="10665559" y="2964716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6" name="Oval 75"/>
          <p:cNvSpPr/>
          <p:nvPr/>
        </p:nvSpPr>
        <p:spPr>
          <a:xfrm>
            <a:off x="10930456" y="3309937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7" name="Oval 76"/>
          <p:cNvSpPr/>
          <p:nvPr/>
        </p:nvSpPr>
        <p:spPr>
          <a:xfrm>
            <a:off x="11096978" y="3711956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8" name="TextBox 77"/>
          <p:cNvSpPr txBox="1"/>
          <p:nvPr/>
        </p:nvSpPr>
        <p:spPr>
          <a:xfrm>
            <a:off x="533400" y="1333500"/>
            <a:ext cx="5905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3"/>
                </a:solidFill>
                <a:latin typeface="+mn-lt"/>
                <a:cs typeface="+mn-cs"/>
              </a:rPr>
              <a:t>परियोजना कार्य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533400" y="5886450"/>
            <a:ext cx="1879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  <a:cs typeface="+mn-cs"/>
              </a:rPr>
              <a:t>प्रस्तुतकर्ता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533400" y="6076950"/>
            <a:ext cx="1879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  <a:cs typeface="+mn-cs"/>
              </a:rPr>
              <a:t>छात्र का नाम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2565400" y="5886450"/>
            <a:ext cx="1879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  <a:cs typeface="+mn-cs"/>
              </a:rPr>
              <a:t>कक्षा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2565400" y="6076950"/>
            <a:ext cx="1879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  <a:cs typeface="+mn-cs"/>
              </a:rPr>
              <a:t>कक्षा 10 – ब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4597400" y="5886450"/>
            <a:ext cx="1879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  <a:cs typeface="+mn-cs"/>
              </a:rPr>
              <a:t>विद्यालय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4597400" y="6076950"/>
            <a:ext cx="1879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  <a:cs typeface="+mn-cs"/>
              </a:rPr>
              <a:t>आपके विद्यालय का नाम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666875"/>
            <a:ext cx="6286500" cy="25717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600" b="0" i="0">
                <a:solidFill>
                  <a:schemeClr val="tx1"/>
                </a:solidFill>
                <a:latin typeface="+mj-lt"/>
                <a:cs typeface="+mj-cs"/>
              </a:rPr>
              <a:t>स्वच्छ भारत अभियान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4381500"/>
            <a:ext cx="5715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स्वच्छता की ओर एक कदम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3"/>
                </a:solidFill>
                <a:latin typeface="+mn-lt"/>
                <a:cs typeface="+mn-cs"/>
              </a:rPr>
              <a:t>CONTENTS</a:t>
            </a:r>
          </a:p>
        </p:txBody>
      </p:sp>
      <p:sp>
        <p:nvSpPr>
          <p:cNvPr id="4" name="Rectangle 3"/>
          <p:cNvSpPr/>
          <p:nvPr/>
        </p:nvSpPr>
        <p:spPr>
          <a:xfrm>
            <a:off x="533400" y="1657350"/>
            <a:ext cx="5448300" cy="20955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33400" y="1657350"/>
            <a:ext cx="54483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62000" y="18478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3"/>
                </a:solidFill>
                <a:latin typeface="+mj-lt"/>
                <a:cs typeface="+mj-cs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2857500"/>
            <a:ext cx="49911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परिचय</a:t>
            </a:r>
          </a:p>
        </p:txBody>
      </p:sp>
      <p:sp>
        <p:nvSpPr>
          <p:cNvPr id="8" name="Rectangle 7"/>
          <p:cNvSpPr/>
          <p:nvPr/>
        </p:nvSpPr>
        <p:spPr>
          <a:xfrm>
            <a:off x="6210300" y="1657350"/>
            <a:ext cx="5448300" cy="20955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210300" y="1657350"/>
            <a:ext cx="54483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38900" y="18478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3"/>
                </a:solidFill>
                <a:latin typeface="+mj-lt"/>
                <a:cs typeface="+mj-cs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38900" y="2857500"/>
            <a:ext cx="49911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मुख्य बिंदु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33400" y="3981450"/>
            <a:ext cx="5448300" cy="20955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533400" y="3981450"/>
            <a:ext cx="54483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620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3"/>
                </a:solidFill>
                <a:latin typeface="+mj-lt"/>
                <a:cs typeface="+mj-cs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2000" y="5181600"/>
            <a:ext cx="49911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विवरण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210300" y="3981450"/>
            <a:ext cx="5448300" cy="20955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210300" y="3981450"/>
            <a:ext cx="5448300" cy="5715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389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3"/>
                </a:solidFill>
                <a:latin typeface="+mj-lt"/>
                <a:cs typeface="+mj-cs"/>
              </a:rPr>
              <a:t>04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38900" y="5181600"/>
            <a:ext cx="49911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निष्कर्ष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  <a:cs typeface="+mj-cs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3"/>
                </a:solidFill>
                <a:latin typeface="+mn-lt"/>
                <a:cs typeface="+mn-cs"/>
              </a:rPr>
              <a:t>परिचय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541008" y="1657350"/>
            <a:ext cx="5117592" cy="44196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490204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313164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36258" y="4232910"/>
            <a:ext cx="492709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चित्र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1695450"/>
            <a:ext cx="5588508" cy="185623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0" i="0">
                <a:solidFill>
                  <a:schemeClr val="tx1"/>
                </a:solidFill>
                <a:latin typeface="+mj-lt"/>
                <a:cs typeface="+mj-cs"/>
              </a:rPr>
              <a:t>देश को साफ़-सुथरा और खुले में शौच से मुक्त बनाने का राष्ट्रीय अभियान।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3400" y="3690366"/>
            <a:ext cx="5588508" cy="238658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  <a:cs typeface="+mn-cs"/>
              </a:rPr>
              <a:t>यह अभियान 2014 में शुरू हुआ। इसका उद्देश्य हर घर में शौचालय, कचरे का सही निपटान और लोगों में स्वच्छता की आदत विकसित करना है।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  <a:cs typeface="+mj-cs"/>
              </a:rPr>
              <a:t>स्वच्छ भारत अभियान क्या है?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3"/>
                </a:solidFill>
                <a:latin typeface="+mn-lt"/>
                <a:cs typeface="+mn-cs"/>
              </a:rPr>
              <a:t>तथ्य</a:t>
            </a:r>
          </a:p>
        </p:txBody>
      </p:sp>
      <p:sp>
        <p:nvSpPr>
          <p:cNvPr id="4" name="Rectangle 3"/>
          <p:cNvSpPr/>
          <p:nvPr/>
        </p:nvSpPr>
        <p:spPr>
          <a:xfrm>
            <a:off x="533400" y="1657350"/>
            <a:ext cx="3556000" cy="362407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00100" y="1943100"/>
            <a:ext cx="30226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  <a:cs typeface="+mj-cs"/>
              </a:rPr>
              <a:t>2014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0100" y="3852672"/>
            <a:ext cx="30226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  <a:cs typeface="+mn-cs"/>
              </a:rPr>
              <a:t>अभियान की शुरुआत</a:t>
            </a:r>
          </a:p>
        </p:txBody>
      </p:sp>
      <p:sp>
        <p:nvSpPr>
          <p:cNvPr id="7" name="Rectangle 6"/>
          <p:cNvSpPr/>
          <p:nvPr/>
        </p:nvSpPr>
        <p:spPr>
          <a:xfrm>
            <a:off x="4318000" y="1657350"/>
            <a:ext cx="3556000" cy="362407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84700" y="1943100"/>
            <a:ext cx="30226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  <a:cs typeface="+mj-cs"/>
              </a:rPr>
              <a:t>करोड़ों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84700" y="3852672"/>
            <a:ext cx="30226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  <a:cs typeface="+mn-cs"/>
              </a:rPr>
              <a:t>शौचालयों का निर्माण</a:t>
            </a:r>
          </a:p>
        </p:txBody>
      </p:sp>
      <p:sp>
        <p:nvSpPr>
          <p:cNvPr id="10" name="Rectangle 9"/>
          <p:cNvSpPr/>
          <p:nvPr/>
        </p:nvSpPr>
        <p:spPr>
          <a:xfrm>
            <a:off x="8102600" y="1657350"/>
            <a:ext cx="3556000" cy="362407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69300" y="1943100"/>
            <a:ext cx="30226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5700" b="1" i="0">
                <a:solidFill>
                  <a:schemeClr val="tx1"/>
                </a:solidFill>
                <a:latin typeface="+mj-lt"/>
                <a:cs typeface="+mj-cs"/>
              </a:rPr>
              <a:t>हर नागरिक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69300" y="3852672"/>
            <a:ext cx="30226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  <a:cs typeface="+mn-cs"/>
              </a:rPr>
              <a:t>की भागीदारी ज़रूरी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3400" y="5452872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  <a:cs typeface="+mn-cs"/>
              </a:rPr>
              <a:t>उदाहरण के लिए आँकड़े (सैंपल डेटा)।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  <a:cs typeface="+mj-cs"/>
              </a:rPr>
              <a:t>मुख्य तथ्य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3"/>
                </a:solidFill>
                <a:latin typeface="+mn-lt"/>
                <a:cs typeface="+mn-cs"/>
              </a:rPr>
              <a:t>मुख्य बिंदु</a:t>
            </a:r>
          </a:p>
        </p:txBody>
      </p:sp>
      <p:sp>
        <p:nvSpPr>
          <p:cNvPr id="4" name="Rectangle 3"/>
          <p:cNvSpPr/>
          <p:nvPr/>
        </p:nvSpPr>
        <p:spPr>
          <a:xfrm>
            <a:off x="533400" y="1870710"/>
            <a:ext cx="35306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33400" y="1870710"/>
            <a:ext cx="35306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00100" y="213741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01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  <a:cs typeface="+mj-cs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घर की सफ़ाई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रोज़ झाड़ू-पोछा और कचरा अलग रखें।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30700" y="1870710"/>
            <a:ext cx="35306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30700" y="1870710"/>
            <a:ext cx="35306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4597400" y="213741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974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  <a:cs typeface="+mj-cs"/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सार्वजनिक स्थान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सड़क और पार्क में कचरा न फेंकें।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128000" y="1870710"/>
            <a:ext cx="35306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128000" y="1870710"/>
            <a:ext cx="35306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8394700" y="2137410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947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  <a:cs typeface="+mj-cs"/>
              </a:rPr>
              <a:t>03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व्यक्तिगत स्वच्छता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हाथ धोना और साफ़ पानी पीना।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  <a:cs typeface="+mj-cs"/>
              </a:rPr>
              <a:t>स्वच्छता के मुख्य पहलू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3"/>
                </a:solidFill>
                <a:latin typeface="+mn-lt"/>
                <a:cs typeface="+mn-cs"/>
              </a:rPr>
              <a:t>प्रक्रिया</a:t>
            </a:r>
          </a:p>
        </p:txBody>
      </p:sp>
      <p:sp>
        <p:nvSpPr>
          <p:cNvPr id="4" name="Oval 3"/>
          <p:cNvSpPr/>
          <p:nvPr/>
        </p:nvSpPr>
        <p:spPr>
          <a:xfrm>
            <a:off x="533400" y="1931194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33400" y="193119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  <a:cs typeface="+mj-cs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95400" y="1657350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  <a:cs typeface="+mj-cs"/>
              </a:rPr>
              <a:t>अलग करें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855464" y="1657350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गीला और सूखा कचरा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257300" y="2738438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Oval 8"/>
          <p:cNvSpPr/>
          <p:nvPr/>
        </p:nvSpPr>
        <p:spPr>
          <a:xfrm>
            <a:off x="533400" y="3012281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33400" y="301228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  <a:cs typeface="+mj-cs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95400" y="2738438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  <a:cs typeface="+mj-cs"/>
              </a:rPr>
              <a:t>इकट्ठा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55464" y="2738438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अलग डिब्बों में रखें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257300" y="3819525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Oval 13"/>
          <p:cNvSpPr/>
          <p:nvPr/>
        </p:nvSpPr>
        <p:spPr>
          <a:xfrm>
            <a:off x="533400" y="4093369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33400" y="409336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  <a:cs typeface="+mj-cs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95400" y="3819525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  <a:cs typeface="+mj-cs"/>
              </a:rPr>
              <a:t>खाद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855464" y="3819525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गीले कचरे से खाद बनाएँ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257300" y="4900612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Oval 18"/>
          <p:cNvSpPr/>
          <p:nvPr/>
        </p:nvSpPr>
        <p:spPr>
          <a:xfrm>
            <a:off x="533400" y="5174456"/>
            <a:ext cx="533400" cy="53340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33400" y="517445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  <a:cs typeface="+mj-cs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295400" y="4900612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  <a:cs typeface="+mj-cs"/>
              </a:rPr>
              <a:t>रीसायकल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855464" y="4900612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सूखा कचरा दोबारा उपयोग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  <a:cs typeface="+mj-cs"/>
              </a:rPr>
              <a:t>कचरा प्रबंधन कैसे करें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3"/>
                </a:solidFill>
                <a:latin typeface="+mn-lt"/>
                <a:cs typeface="+mn-cs"/>
              </a:rPr>
              <a:t>विवरण</a:t>
            </a:r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7208520" y="1657350"/>
            <a:ext cx="4450080" cy="44196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82396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64692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03770" y="4232910"/>
            <a:ext cx="42595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  <a:cs typeface="+mj-cs"/>
              </a:rPr>
              <a:t>गंदगी से होने वाली समस्याएँ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6230112" cy="43624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बीमारियों का फैलना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मच्छरों और कीटाणुओं में वृद्धि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पानी और मिट्टी का प्रदूषण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पर्यटन और छवि पर बुरा असर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3"/>
                </a:solidFill>
                <a:latin typeface="+mn-lt"/>
                <a:cs typeface="+mn-cs"/>
              </a:rPr>
              <a:t>तुलना</a:t>
            </a:r>
          </a:p>
        </p:txBody>
      </p:sp>
      <p:sp>
        <p:nvSpPr>
          <p:cNvPr id="4" name="Rectangle 3"/>
          <p:cNvSpPr/>
          <p:nvPr/>
        </p:nvSpPr>
        <p:spPr>
          <a:xfrm>
            <a:off x="533400" y="1657350"/>
            <a:ext cx="5391150" cy="44196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33400" y="1657350"/>
            <a:ext cx="53911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0100" y="1905000"/>
            <a:ext cx="48577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पहले</a:t>
            </a:r>
          </a:p>
        </p:txBody>
      </p:sp>
      <p:sp>
        <p:nvSpPr>
          <p:cNvPr id="7" name="Rectangle 6"/>
          <p:cNvSpPr/>
          <p:nvPr/>
        </p:nvSpPr>
        <p:spPr>
          <a:xfrm>
            <a:off x="800100" y="23812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00100" y="2609850"/>
            <a:ext cx="4857750" cy="32385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  <a:cs typeface="+mn-cs"/>
              </a:rPr>
              <a:t>खुले में शौच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  <a:cs typeface="+mn-cs"/>
              </a:rPr>
              <a:t>सड़कों पर कचरा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  <a:cs typeface="+mn-cs"/>
              </a:rPr>
              <a:t>कम जागरूकता</a:t>
            </a:r>
          </a:p>
        </p:txBody>
      </p:sp>
      <p:sp>
        <p:nvSpPr>
          <p:cNvPr id="9" name="Rectangle 8"/>
          <p:cNvSpPr/>
          <p:nvPr/>
        </p:nvSpPr>
        <p:spPr>
          <a:xfrm>
            <a:off x="6267450" y="1657350"/>
            <a:ext cx="5391150" cy="44196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67450" y="1657350"/>
            <a:ext cx="539115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34150" y="1905000"/>
            <a:ext cx="48577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अब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534150" y="23812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34150" y="2609850"/>
            <a:ext cx="4857750" cy="32385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  <a:cs typeface="+mn-cs"/>
              </a:rPr>
              <a:t>हर घर शौचालय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  <a:cs typeface="+mn-cs"/>
              </a:rPr>
              <a:t>कचरा संग्रह वाहन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  <a:cs typeface="+mn-cs"/>
              </a:rPr>
              <a:t>स्वच्छता प्रतियोगिताएँ</a:t>
            </a:r>
          </a:p>
        </p:txBody>
      </p:sp>
      <p:sp>
        <p:nvSpPr>
          <p:cNvPr id="14" name="Oval 13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  <a:cs typeface="+mj-cs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  <a:cs typeface="+mj-cs"/>
              </a:rPr>
              <a:t>पहले और अब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33400" y="914400"/>
            <a:ext cx="76200" cy="304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09650" y="914400"/>
            <a:ext cx="8534400" cy="314325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0" i="1">
                <a:solidFill>
                  <a:schemeClr val="tx1"/>
                </a:solidFill>
                <a:latin typeface="+mj-lt"/>
                <a:cs typeface="+mj-cs"/>
              </a:rPr>
              <a:t>स्वच्छता ही सेवा है।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09650" y="4343400"/>
            <a:ext cx="73152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00" b="1" i="0">
                <a:solidFill>
                  <a:schemeClr val="tx2"/>
                </a:solidFill>
                <a:latin typeface="+mn-lt"/>
                <a:cs typeface="+mn-cs"/>
              </a:rPr>
              <a:t>— लोकप्रिय नारा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3"/>
                </a:solidFill>
                <a:latin typeface="+mn-lt"/>
                <a:cs typeface="+mn-cs"/>
              </a:rPr>
              <a:t>सारांश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  <a:cs typeface="+mj-cs"/>
              </a:rPr>
              <a:t>निष्कर्ष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8900160" cy="43624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  <a:cs typeface="+mn-cs"/>
              </a:rPr>
              <a:t>स्वच्छता हम सबकी ज़िम्मेदारी है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  <a:cs typeface="+mn-cs"/>
              </a:rPr>
              <a:t>छोटी आदतें बड़ा बदलाव लाती हैं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  <a:cs typeface="+mn-cs"/>
              </a:rPr>
              <a:t>स्वच्छ भारत, स्वस्थ भारत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705600" y="0"/>
            <a:ext cx="548640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201912" y="795528"/>
            <a:ext cx="493776" cy="2633472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 rot="1350000">
            <a:off x="9201912" y="795528"/>
            <a:ext cx="493776" cy="2633472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 rot="2700000">
            <a:off x="9201912" y="795528"/>
            <a:ext cx="493776" cy="2633472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 rot="4050000">
            <a:off x="9201912" y="795528"/>
            <a:ext cx="493776" cy="2633472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 rot="5400000">
            <a:off x="9201912" y="795528"/>
            <a:ext cx="493776" cy="2633472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 rot="6750000">
            <a:off x="9201912" y="795528"/>
            <a:ext cx="493776" cy="2633472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 rot="8100000">
            <a:off x="9201912" y="795528"/>
            <a:ext cx="493776" cy="2633472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 rot="9450000">
            <a:off x="9201912" y="795528"/>
            <a:ext cx="493776" cy="2633472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 rot="10800000">
            <a:off x="9201912" y="795528"/>
            <a:ext cx="493776" cy="2633472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 rot="12150000">
            <a:off x="9201912" y="795528"/>
            <a:ext cx="493776" cy="2633472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 rot="13500000">
            <a:off x="9201912" y="795528"/>
            <a:ext cx="493776" cy="2633472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 rot="14850000">
            <a:off x="9201912" y="795528"/>
            <a:ext cx="493776" cy="2633472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 rot="16200000">
            <a:off x="9201912" y="795528"/>
            <a:ext cx="493776" cy="2633472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 rot="17550000">
            <a:off x="9201912" y="795528"/>
            <a:ext cx="493776" cy="2633472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 rot="18900000">
            <a:off x="9201912" y="795528"/>
            <a:ext cx="493776" cy="2633472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 rot="20250000">
            <a:off x="9201912" y="795528"/>
            <a:ext cx="493776" cy="2633472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9174480" y="1453896"/>
            <a:ext cx="548640" cy="1975104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 rot="1800000">
            <a:off x="9174480" y="1453896"/>
            <a:ext cx="548640" cy="1975104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 rot="3600000">
            <a:off x="9174480" y="1453896"/>
            <a:ext cx="548640" cy="1975104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 rot="5400000">
            <a:off x="9174480" y="1453896"/>
            <a:ext cx="548640" cy="1975104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 rot="7200000">
            <a:off x="9174480" y="1453896"/>
            <a:ext cx="548640" cy="1975104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 rot="9000000">
            <a:off x="9174480" y="1453896"/>
            <a:ext cx="548640" cy="1975104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 rot="10800000">
            <a:off x="9174480" y="1453896"/>
            <a:ext cx="548640" cy="1975104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 rot="12600000">
            <a:off x="9174480" y="1453896"/>
            <a:ext cx="548640" cy="1975104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 rot="14400000">
            <a:off x="9174480" y="1453896"/>
            <a:ext cx="548640" cy="1975104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 rot="16200000">
            <a:off x="9174480" y="1453896"/>
            <a:ext cx="548640" cy="1975104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 rot="18000000">
            <a:off x="9174480" y="1453896"/>
            <a:ext cx="548640" cy="1975104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 rot="19800000">
            <a:off x="9174480" y="1453896"/>
            <a:ext cx="548640" cy="1975104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9229344" y="2112264"/>
            <a:ext cx="438912" cy="1316736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 rot="2160000">
            <a:off x="9229344" y="2112264"/>
            <a:ext cx="438912" cy="1316736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 rot="4320000">
            <a:off x="9229344" y="2112264"/>
            <a:ext cx="438912" cy="1316736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 rot="6480000">
            <a:off x="9229344" y="2112264"/>
            <a:ext cx="438912" cy="1316736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 rot="8640000">
            <a:off x="9229344" y="2112264"/>
            <a:ext cx="438912" cy="1316736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 rot="10800000">
            <a:off x="9229344" y="2112264"/>
            <a:ext cx="438912" cy="1316736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 rot="12960000">
            <a:off x="9229344" y="2112264"/>
            <a:ext cx="438912" cy="1316736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 rot="15120000">
            <a:off x="9229344" y="2112264"/>
            <a:ext cx="438912" cy="1316736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 rot="17280000">
            <a:off x="9229344" y="2112264"/>
            <a:ext cx="438912" cy="1316736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 rot="19440000">
            <a:off x="9229344" y="2112264"/>
            <a:ext cx="438912" cy="1316736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9256776" y="2660904"/>
            <a:ext cx="384048" cy="768096"/>
          </a:xfrm>
          <a:prstGeom prst="ellipse">
            <a:avLst/>
          </a:pr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 rot="2700000">
            <a:off x="9256776" y="2660904"/>
            <a:ext cx="384048" cy="768096"/>
          </a:xfrm>
          <a:prstGeom prst="ellipse">
            <a:avLst/>
          </a:pr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 rot="5400000">
            <a:off x="9256776" y="2660904"/>
            <a:ext cx="384048" cy="768096"/>
          </a:xfrm>
          <a:prstGeom prst="ellipse">
            <a:avLst/>
          </a:pr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 rot="8100000">
            <a:off x="9256776" y="2660904"/>
            <a:ext cx="384048" cy="768096"/>
          </a:xfrm>
          <a:prstGeom prst="ellipse">
            <a:avLst/>
          </a:pr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 rot="10800000">
            <a:off x="9256776" y="2660904"/>
            <a:ext cx="384048" cy="768096"/>
          </a:xfrm>
          <a:prstGeom prst="ellipse">
            <a:avLst/>
          </a:pr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 rot="13500000">
            <a:off x="9256776" y="2660904"/>
            <a:ext cx="384048" cy="768096"/>
          </a:xfrm>
          <a:prstGeom prst="ellipse">
            <a:avLst/>
          </a:pr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 rot="16200000">
            <a:off x="9256776" y="2660904"/>
            <a:ext cx="384048" cy="768096"/>
          </a:xfrm>
          <a:prstGeom prst="ellipse">
            <a:avLst/>
          </a:pr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 rot="18900000">
            <a:off x="9256776" y="2660904"/>
            <a:ext cx="384048" cy="768096"/>
          </a:xfrm>
          <a:prstGeom prst="ellipse">
            <a:avLst/>
          </a:pr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9064752" y="3044952"/>
            <a:ext cx="768096" cy="768096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9284208" y="3264408"/>
            <a:ext cx="329184" cy="329184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12163425" y="3400425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12069953" y="4110417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11795906" y="4772025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11359960" y="5340160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10791825" y="5776106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10130217" y="6050153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9420225" y="6143625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8710233" y="6050153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8048625" y="5776106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7480490" y="5340160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7044544" y="4772025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6770497" y="4110417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6677025" y="3400425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6770497" y="2690433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7" name="Oval 66"/>
          <p:cNvSpPr/>
          <p:nvPr/>
        </p:nvSpPr>
        <p:spPr>
          <a:xfrm>
            <a:off x="7044544" y="2028825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7480490" y="1460690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9" name="Oval 68"/>
          <p:cNvSpPr/>
          <p:nvPr/>
        </p:nvSpPr>
        <p:spPr>
          <a:xfrm>
            <a:off x="8048625" y="1024744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0" name="Oval 69"/>
          <p:cNvSpPr/>
          <p:nvPr/>
        </p:nvSpPr>
        <p:spPr>
          <a:xfrm>
            <a:off x="8710233" y="750697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1" name="Oval 70"/>
          <p:cNvSpPr/>
          <p:nvPr/>
        </p:nvSpPr>
        <p:spPr>
          <a:xfrm>
            <a:off x="9420225" y="657225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2" name="Oval 71"/>
          <p:cNvSpPr/>
          <p:nvPr/>
        </p:nvSpPr>
        <p:spPr>
          <a:xfrm>
            <a:off x="10130217" y="750697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3" name="Oval 72"/>
          <p:cNvSpPr/>
          <p:nvPr/>
        </p:nvSpPr>
        <p:spPr>
          <a:xfrm>
            <a:off x="10791825" y="1024744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4" name="Oval 73"/>
          <p:cNvSpPr/>
          <p:nvPr/>
        </p:nvSpPr>
        <p:spPr>
          <a:xfrm>
            <a:off x="11359960" y="1460690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5" name="Oval 74"/>
          <p:cNvSpPr/>
          <p:nvPr/>
        </p:nvSpPr>
        <p:spPr>
          <a:xfrm>
            <a:off x="11795906" y="2028825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6" name="Oval 75"/>
          <p:cNvSpPr/>
          <p:nvPr/>
        </p:nvSpPr>
        <p:spPr>
          <a:xfrm>
            <a:off x="12069953" y="2690433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7" name="TextBox 76"/>
          <p:cNvSpPr txBox="1"/>
          <p:nvPr/>
        </p:nvSpPr>
        <p:spPr>
          <a:xfrm>
            <a:off x="533400" y="5276850"/>
            <a:ext cx="55626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  <a:cs typeface="+mn-cs"/>
              </a:rPr>
              <a:t>छात्र का नाम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714500"/>
            <a:ext cx="56388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0" i="0">
                <a:solidFill>
                  <a:schemeClr val="tx1"/>
                </a:solidFill>
                <a:latin typeface="+mj-lt"/>
                <a:cs typeface="+mj-cs"/>
              </a:rPr>
              <a:t>धन्यवाद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905250"/>
            <a:ext cx="56388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आपके प्रश्नों का स्वागत है।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hindi-542">
  <a:themeElements>
    <a:clrScheme name="Morphiq hindi-542">
      <a:dk1>
        <a:srgbClr val="0F2B33"/>
      </a:dk1>
      <a:lt1>
        <a:srgbClr val="F2FBFC"/>
      </a:lt1>
      <a:dk2>
        <a:srgbClr val="4B666D"/>
      </a:dk2>
      <a:lt2>
        <a:srgbClr val="D9F2F5"/>
      </a:lt2>
      <a:accent1>
        <a:srgbClr val="00A6B8"/>
      </a:accent1>
      <a:accent2>
        <a:srgbClr val="FF6F59"/>
      </a:accent2>
      <a:accent3>
        <a:srgbClr val="254E70"/>
      </a:accent3>
      <a:accent4>
        <a:srgbClr val="F9C80E"/>
      </a:accent4>
      <a:accent5>
        <a:srgbClr val="C6ECF0"/>
      </a:accent5>
      <a:accent6>
        <a:srgbClr val="CEDADC"/>
      </a:accent6>
      <a:hlink>
        <a:srgbClr val="00A6B8"/>
      </a:hlink>
      <a:folHlink>
        <a:srgbClr val="FF6F59"/>
      </a:folHlink>
    </a:clrScheme>
    <a:fontScheme name="Morphiq hindi-542">
      <a:majorFont>
        <a:latin typeface="Tiro Devanagari Hindi"/>
        <a:ea typeface=""/>
        <a:cs typeface="Tiro Devanagari Hindi"/>
      </a:majorFont>
      <a:minorFont>
        <a:latin typeface="Mukta"/>
        <a:ea typeface=""/>
        <a:cs typeface="Mukt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स्वच्छ भारत अभियान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