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सम्पूर्ण विषय संग्रह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सम्पूर्ण विषय संग्रह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सम्पूर्ण विषय संग्रह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सम्पूर्ण विषय संग्रह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209550" y="209550"/>
            <a:ext cx="11772900" cy="6438900"/>
          </a:xfrm>
          <a:prstGeom prst="rect">
            <a:avLst/>
          </a:prstGeom>
          <a:noFill/>
          <a:ln w="317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952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657850" y="552450"/>
            <a:ext cx="876300" cy="8763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57850" y="552450"/>
            <a:ext cx="876300" cy="876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chemeClr val="tx2"/>
                </a:solidFill>
                <a:latin typeface="+mn-lt"/>
                <a:cs typeface="+mn-cs"/>
              </a:rPr>
              <a:t>CREST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05000" y="158115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  <a:cs typeface="+mn-cs"/>
              </a:rPr>
              <a:t>हिंदी संग्रह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667250" y="4248150"/>
            <a:ext cx="28575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1524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  <a:cs typeface="+mn-cs"/>
              </a:rPr>
              <a:t>PRESENTED BY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  <a:cs typeface="+mn-cs"/>
              </a:rPr>
              <a:t>Presenter Name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  <a:cs typeface="+mn-cs"/>
              </a:rPr>
              <a:t>MODULES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  <a:cs typeface="+mn-cs"/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  <a:cs typeface="+mn-cs"/>
              </a:rPr>
              <a:t>EDITION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  <a:cs typeface="+mn-cs"/>
              </a:rPr>
              <a:t>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866900"/>
            <a:ext cx="9525000" cy="1714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200" b="0" i="0">
                <a:solidFill>
                  <a:schemeClr val="tx1"/>
                </a:solidFill>
                <a:latin typeface="+mj-lt"/>
                <a:cs typeface="+mj-cs"/>
              </a:rPr>
              <a:t>सम्पूर्ण विषय संग्रह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5500" y="3638550"/>
            <a:ext cx="8001000" cy="4762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एक ही डेक में सभी अध्याय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3454400" cy="1943100"/>
          </a:xfrm>
          <a:prstGeom prst="roundRect">
            <a:avLst>
              <a:gd name="adj" fmla="val 686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डिजिटल इंडिया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68800" y="1809750"/>
            <a:ext cx="3454400" cy="1943100"/>
          </a:xfrm>
          <a:prstGeom prst="roundRect">
            <a:avLst>
              <a:gd name="adj" fmla="val 686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97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7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महिला सशक्तिकरण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1800" y="1809750"/>
            <a:ext cx="3454400" cy="1943100"/>
          </a:xfrm>
          <a:prstGeom prst="roundRect">
            <a:avLst>
              <a:gd name="adj" fmla="val 686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80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80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स्वच्छ भारत अभियान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981450"/>
            <a:ext cx="3454400" cy="1943100"/>
          </a:xfrm>
          <a:prstGeom prst="roundRect">
            <a:avLst>
              <a:gd name="adj" fmla="val 686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डिजिटल इंडिया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68800" y="3981450"/>
            <a:ext cx="3454400" cy="1943100"/>
          </a:xfrm>
          <a:prstGeom prst="roundRect">
            <a:avLst>
              <a:gd name="adj" fmla="val 686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97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97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पर्यावरण प्रदूषण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विषय सूची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  <a:cs typeface="+mj-cs"/>
              </a:rPr>
              <a:t>डिजिटल इंडिया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  <a:cs typeface="+mj-cs"/>
              </a:rPr>
              <a:t>तकनीक से सशक्त भारत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  <a:cs typeface="+mn-cs"/>
              </a:rPr>
              <a:t>अध्याय 1 · डिजिटल इंडिया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चित्र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100" b="0" i="0">
                <a:solidFill>
                  <a:schemeClr val="tx1"/>
                </a:solidFill>
                <a:latin typeface="+mj-lt"/>
                <a:cs typeface="+mj-cs"/>
              </a:rPr>
              <a:t>डिजिटल इंडिया का उद्देश्य हर नागरिक तक इंटरनेट, डिजिटल सेवाएँ और डिजिटल साक्षरता पहुँचाना है।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ऑनलाइन भुगतान, ई-गवर्नेंस और डिजिटल शिक्षा ने लोगों का जीवन आसान बनाया है। गाँवों तक कनेक्टिविटी इसका अहम हिस्सा है।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डिजिटल इंडिया क्या है?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  <a:cs typeface="+mj-cs"/>
              </a:rPr>
              <a:t>UPI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  <a:cs typeface="+mn-cs"/>
              </a:rPr>
              <a:t>से तुरंत भुगतान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24×7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ऑनलाइन सरकारी सेवाएँ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लाखों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गाँवों में इंटरनेट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उदाहरण के लिए आँकड़े (सैंपल डेटा)।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मुख्य तथ्य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डिजिटल ढाँचा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हर नागरिक के लिए इंटरनेट।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ई-सेवाएँ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घर बैठे सरकारी सेवाएँ।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डिजिटल साक्षरता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सबको तकनीक का ज्ञान।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तीन मुख्य स्तंभ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685800" y="20454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पंजीकरण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मोबाइल नंबर से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685800" y="305038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आवेदन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फ़ॉर्म ऑनलाइन भरें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685800" y="405526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भुगतान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UPI या कार्ड से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685800" y="506015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प्रमाणपत्र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डिजिटल रूप में पाएँ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ऑनलाइन सेवा कैसे लें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लाभ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समय और पैसे की बचत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भ्रष्टाचार में कमी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ग्रामीण क्षेत्रों तक सेवाएँ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नए रोज़गार के अवसर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चुनौतियाँ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इंटरनेट की कमी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साइबर धोखाधड़ी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डिजिटल अशिक्षा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समाधान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नेटवर्क विस्तार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साइबर जागरूकता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प्रशिक्षण केंद्र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चुनौतियाँ और समाधान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  <a:cs typeface="+mj-cs"/>
              </a:rPr>
              <a:t>तकनीक तभी सार्थक है जब वह सबके काम आए।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  <a:cs typeface="+mn-cs"/>
              </a:rPr>
              <a:t>— एक विचार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निष्कर्ष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डिजिटल इंडिया ने जीवन आसान बनाया है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सुरक्षा और जागरूकता ज़रूरी है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हर नागरिक को डिजिटल साक्षर बनाना लक्ष्य है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  <a:cs typeface="+mj-cs"/>
              </a:rPr>
              <a:t>महिला सशक्तिकरण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  <a:cs typeface="+mj-cs"/>
              </a:rPr>
              <a:t>समान अवसर, सशक्त समाज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  <a:cs typeface="+mn-cs"/>
              </a:rPr>
              <a:t>अध्याय 2 · महिला सशक्तिकरण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चित्र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  <a:cs typeface="+mj-cs"/>
              </a:rPr>
              <a:t>महिलाओं को शिक्षा, स्वास्थ्य, रोज़गार और निर्णय में बराबर अधिकार देना।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जब महिलाएँ शिक्षित और आत्मनिर्भर होती हैं तो परिवार, समाज और देश तीनों आगे बढ़ते हैं। सशक्तिकरण सोच और अवसर दोनों में बदलाव माँगता है।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महिला सशक्तिकरण क्या है?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  <a:cs typeface="+mj-cs"/>
              </a:rPr>
              <a:t>शिक्षा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  <a:cs typeface="+mn-cs"/>
              </a:rPr>
              <a:t>सबसे बड़ा साधन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50" b="1" i="0">
                <a:solidFill>
                  <a:schemeClr val="tx1"/>
                </a:solidFill>
                <a:latin typeface="+mj-lt"/>
                <a:cs typeface="+mj-cs"/>
              </a:rPr>
              <a:t>स्वयं सहायता समूह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आर्थिक आत्मनिर्भरता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पंचायत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में महिलाओं की भागीदारी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उदाहरण के लिए आँकड़े (सैंपल डेटा)।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मुख्य तथ्य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शैक्षिक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हर बेटी को शिक्षा।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आर्थिक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रोज़गार और उद्यम।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सामाजिक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सम्मान और सुरक्षा।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सशक्तिकरण के आयाम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685800" y="20454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शिक्षा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स्कूल से कॉलेज तक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685800" y="305038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कौशल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प्रशिक्षण और रोज़गार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685800" y="405526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भागीदारी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निर्णयों में आवाज़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685800" y="506015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सुरक्षा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क़ानून और जागरूकता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बदलाव के कदम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मुख्य चुनौतियाँ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लैंगिक भेदभाव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शिक्षा बीच में छूटना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सुरक्षा की चिंता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वेतन में असमानता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कल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सीमित अवसर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घर तक सीमित भूमिका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कम शिक्षा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आज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हर क्षेत्र में भागीदारी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उद्यमिता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उच्च शिक्षा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कल और आज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  <a:cs typeface="+mj-cs"/>
              </a:rPr>
              <a:t>एक महिला को शिक्षित करना पूरे परिवार को शिक्षित करना है।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  <a:cs typeface="+mn-cs"/>
              </a:rPr>
              <a:t>— प्रसिद्ध कथन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निष्कर्ष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सशक्त महिला, सशक्त राष्ट्र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शिक्षा और अवसर सबसे ज़रूरी हैं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बदलाव घर से शुरू होता है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  <a:cs typeface="+mj-cs"/>
              </a:rPr>
              <a:t>स्वच्छ भारत अभियान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  <a:cs typeface="+mj-cs"/>
              </a:rPr>
              <a:t>स्वच्छता की ओर एक कदम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  <a:cs typeface="+mn-cs"/>
              </a:rPr>
              <a:t>अध्याय 3 · स्वच्छ भारत अभियान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चित्र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  <a:cs typeface="+mj-cs"/>
              </a:rPr>
              <a:t>देश को साफ़-सुथरा और खुले में शौच से मुक्त बनाने का राष्ट्रीय अभियान।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यह अभियान 2014 में शुरू हुआ। इसका उद्देश्य हर घर में शौचालय, कचरे का सही निपटान और लोगों में स्वच्छता की आदत विकसित करना है।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स्वच्छ भारत अभियान क्या है?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  <a:cs typeface="+mj-cs"/>
              </a:rPr>
              <a:t>2014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  <a:cs typeface="+mn-cs"/>
              </a:rPr>
              <a:t>अभियान की शुरुआत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करोड़ों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शौचालयों का निर्माण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500" b="1" i="0">
                <a:solidFill>
                  <a:schemeClr val="tx1"/>
                </a:solidFill>
                <a:latin typeface="+mj-lt"/>
                <a:cs typeface="+mj-cs"/>
              </a:rPr>
              <a:t>हर नागरिक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की भागीदारी ज़रूरी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उदाहरण के लिए आँकड़े (सैंपल डेटा)।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मुख्य तथ्य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घर की सफ़ाई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रोज़ झाड़ू-पोछा और कचरा अलग रखें।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सार्वजनिक स्थान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सड़क और पार्क में कचरा न फेंकें।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व्यक्तिगत स्वच्छता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हाथ धोना और साफ़ पानी पीना।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स्वच्छता के मुख्य पहलू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685800" y="20454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अलग करें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गीला और सूखा कचरा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685800" y="305038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इकट्ठा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अलग डिब्बों में रखें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685800" y="405526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खाद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गीले कचरे से खाद बनाएँ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685800" y="506015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रीसायकल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सूखा कचरा दोबारा उपयोग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कचरा प्रबंधन कैसे करें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गंदगी से होने वाली समस्याएँ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बीमारियों का फैलना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मच्छरों और कीटाणुओं में वृद्धि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पानी और मिट्टी का प्रदूषण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पर्यटन और छवि पर बुरा असर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पहले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खुले में शौच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सड़कों पर कचरा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कम जागरूकता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अब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हर घर शौचालय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कचरा संग्रह वाहन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स्वच्छता प्रतियोगिताएँ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पहले और अब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  <a:cs typeface="+mj-cs"/>
              </a:rPr>
              <a:t>स्वच्छता ही सेवा है।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  <a:cs typeface="+mn-cs"/>
              </a:rPr>
              <a:t>— लोकप्रिय नारा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निष्कर्ष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स्वच्छता हम सबकी ज़िम्मेदारी है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छोटी आदतें बड़ा बदलाव लाती हैं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स्वच्छ भारत, स्वस्थ भारत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  <a:cs typeface="+mj-cs"/>
              </a:rPr>
              <a:t>डिजिटल इंडिया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  <a:cs typeface="+mj-cs"/>
              </a:rPr>
              <a:t>तकनीक से सशक्त भारत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  <a:cs typeface="+mn-cs"/>
              </a:rPr>
              <a:t>अध्याय 4 · डिजिटल इंडिया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चित्र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  <a:cs typeface="+mj-cs"/>
              </a:rPr>
              <a:t>सरकारी सेवाओं को इंटरनेट के माध्यम से हर नागरिक तक पहुँचाने की पहल।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इस पहल का लक्ष्य गाँव-गाँव तक इंटरनेट, डिजिटल भुगतान और ऑनलाइन सेवाएँ पहुँचाना है, ताकि काम तेज़, पारदर्शी और आसान हो।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डिजिटल इंडिया क्या है?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  <a:cs typeface="+mj-cs"/>
              </a:rPr>
              <a:t>2015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  <a:cs typeface="+mn-cs"/>
              </a:rPr>
              <a:t>पहल की शुरुआत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UPI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डिजिटल भुगतान का साधन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लाखों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गाँवों में इंटरनेट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उदाहरण के लिए आँकड़े (सैंपल डेटा)।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मुख्य तथ्य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डिजिटल ढाँचा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हर गाँव तक ब्रॉडबैंड।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ई-सेवाएँ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ऑनलाइन प्रमाणपत्र और आवेदन।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डिजिटल साक्षरता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लोगों को तकनीक सिखाना।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मुख्य स्तंभ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685800" y="20454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पंजीकरण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मोबाइल नंबर से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685800" y="305038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लॉगिन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ओटीपी द्वारा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685800" y="405526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आवेदन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फ़ॉर्म भरें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685800" y="506015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ट्रैक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स्थिति देखें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ऑनलाइन सेवा का उपयोग कैसे करें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चुनौतियाँ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ग्रामीण इलाकों में नेटवर्क की कमी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डिजिटल साक्षरता का अभाव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साइबर धोखाधड़ी का ख़तरा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बिजली की अनियमित आपूर्ति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पहले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लंबी कतारें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काग़ज़ी काम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नकद लेन-देन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अब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घर बैठे सेवाएँ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डिजिटल दस्तावेज़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मोबाइल भुगतान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पहले और अब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  <a:cs typeface="+mj-cs"/>
              </a:rPr>
              <a:t>तकनीक तभी सफल है जब वह हर व्यक्ति तक पहुँचे।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  <a:cs typeface="+mn-cs"/>
              </a:rPr>
              <a:t>— एक विचार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निष्कर्ष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डिजिटल इंडिया ने जीवन आसान बनाया है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डिजिटल साक्षरता सबसे ज़रूरी है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सुरक्षित ऑनलाइन व्यवहार अपनाएँ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  <a:cs typeface="+mj-cs"/>
              </a:rPr>
              <a:t>05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  <a:cs typeface="+mj-cs"/>
              </a:rPr>
              <a:t>पर्यावरण प्रदूषण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  <a:cs typeface="+mj-cs"/>
              </a:rPr>
              <a:t>कारण, प्रभाव और समाधान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  <a:cs typeface="+mn-cs"/>
              </a:rPr>
              <a:t>अध्याय 5 · पर्यावरण प्रदूषण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चित्र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  <a:cs typeface="+mj-cs"/>
              </a:rPr>
              <a:t>जब हवा, पानी या मिट्टी में हानिकारक पदार्थ मिल जाते हैं, तो उसे प्रदूषण कहते हैं।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वाहनों का धुआँ, कारखानों का कचरा और प्लास्टिक प्रदूषण के बड़े कारण हैं। इसका असर हमारे स्वास्थ्य और प्रकृति दोनों पर पड़ता है।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प्रदूषण क्या है?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  <a:cs typeface="+mj-cs"/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  <a:cs typeface="+mn-cs"/>
              </a:rPr>
              <a:t>मुख्य प्रकार के प्रदूषण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PM2.5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सबसे हानिकारक कण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5 जून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विश्व पर्यावरण दिवस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उदाहरण के लिए आँकड़े (सैंपल डेटा)।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मुख्य तथ्य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" y="218313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वायु प्रदूषण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धुआँ और धूल हवा को ज़हरीला बनाते हैं।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48200" y="218313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जल प्रदूषण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नदियों में कचरा और रसायन।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43900" y="218313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ध्वनि प्रदूषण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तेज़ शोर से तनाव और बहरापन।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प्रदूषण के प्रकार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685800" y="20454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कम करें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प्लास्टिक का प्रयोग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685800" y="305038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दोबारा उपयोग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थैले और बोतलें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685800" y="405526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पुनर्चक्रण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कागज़ और धातु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685800" y="506015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पौधे लगाएँ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हर साल एक पेड़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हम कैसे मदद करें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प्रभाव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साँस और फेफड़ों की बीमारियाँ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पीने के पानी की कमी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जलवायु परिवर्तन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जीव-जंतुओं पर संकट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कारण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वाहनों का धुआँ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औद्योगिक कचरा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प्लास्टिक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समाधान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सार्वजनिक परिवहन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कचरा उपचार संयंत्र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कपड़े के थैले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कारण और समाधान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  <a:cs typeface="+mj-cs"/>
              </a:rPr>
              <a:t>धरती हमें विरासत में नहीं मिली, हमने इसे अपने बच्चों से उधार लिया है।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  <a:cs typeface="+mn-cs"/>
              </a:rPr>
              <a:t>— प्रसिद्ध कथन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  <a:cs typeface="+mj-cs"/>
              </a:rPr>
              <a:t>निष्कर्ष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प्रदूषण हर जीव के लिए खतरा है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छोटे कदम बड़ा बदलाव लाते हैं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स्वच्छ पर्यावरण हमारा अधिकार और कर्तव्य है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51244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Presenter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4102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  <a:cs typeface="+mj-cs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hindi-678">
  <a:themeElements>
    <a:clrScheme name="Morphiq hindi-678">
      <a:dk1>
        <a:srgbClr val="F5F0FF"/>
      </a:dk1>
      <a:lt1>
        <a:srgbClr val="1F0F3D"/>
      </a:lt1>
      <a:dk2>
        <a:srgbClr val="B9ACD9"/>
      </a:dk2>
      <a:lt2>
        <a:srgbClr val="2D1A55"/>
      </a:lt2>
      <a:accent1>
        <a:srgbClr val="F5C542"/>
      </a:accent1>
      <a:accent2>
        <a:srgbClr val="F5F0FF"/>
      </a:accent2>
      <a:accent3>
        <a:srgbClr val="FF6F91"/>
      </a:accent3>
      <a:accent4>
        <a:srgbClr val="5BC0EB"/>
      </a:accent4>
      <a:accent5>
        <a:srgbClr val="46303E"/>
      </a:accent5>
      <a:accent6>
        <a:srgbClr val="41335C"/>
      </a:accent6>
      <a:hlink>
        <a:srgbClr val="F5C542"/>
      </a:hlink>
      <a:folHlink>
        <a:srgbClr val="F5F0FF"/>
      </a:folHlink>
    </a:clrScheme>
    <a:fontScheme name="Morphiq hindi-678">
      <a:majorFont>
        <a:latin typeface="Tiro Devanagari Hindi"/>
        <a:ea typeface=""/>
        <a:cs typeface="Tiro Devanagari Hindi"/>
      </a:majorFont>
      <a:minorFont>
        <a:latin typeface="Noto Sans Devanagari"/>
        <a:ea typeface=""/>
        <a:cs typeface="Noto Sans Devanaga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सम्पूर्ण विषय संग्रह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