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733550"/>
            <a:ext cx="1087755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MAURYA EMPIRE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338816" y="2103120"/>
            <a:ext cx="842010" cy="8420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559040" y="2941509"/>
            <a:ext cx="4632960" cy="2011491"/>
          </a:xfrm>
          <a:custGeom>
            <a:avLst/>
            <a:gdLst/>
            <a:ahLst/>
            <a:cxnLst/>
            <a:rect l="l" t="t" r="r" b="b"/>
            <a:pathLst>
              <a:path w="4632960" h="2011491">
                <a:moveTo>
                  <a:pt x="0" y="2011491"/>
                </a:moveTo>
                <a:lnTo>
                  <a:pt x="0" y="489396"/>
                </a:lnTo>
                <a:lnTo>
                  <a:pt x="1158240" y="0"/>
                </a:lnTo>
                <a:lnTo>
                  <a:pt x="2316480" y="489396"/>
                </a:lnTo>
                <a:lnTo>
                  <a:pt x="3474720" y="33904"/>
                </a:lnTo>
                <a:lnTo>
                  <a:pt x="4632960" y="489396"/>
                </a:lnTo>
                <a:lnTo>
                  <a:pt x="4632960" y="2011491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559040" y="3100823"/>
            <a:ext cx="4632960" cy="1852177"/>
          </a:xfrm>
          <a:custGeom>
            <a:avLst/>
            <a:gdLst/>
            <a:ahLst/>
            <a:cxnLst/>
            <a:rect l="l" t="t" r="r" b="b"/>
            <a:pathLst>
              <a:path w="4632960" h="1852177">
                <a:moveTo>
                  <a:pt x="0" y="1852177"/>
                </a:moveTo>
                <a:lnTo>
                  <a:pt x="0" y="815857"/>
                </a:lnTo>
                <a:lnTo>
                  <a:pt x="1158240" y="0"/>
                </a:lnTo>
                <a:lnTo>
                  <a:pt x="2316480" y="815857"/>
                </a:lnTo>
                <a:lnTo>
                  <a:pt x="3474720" y="237760"/>
                </a:lnTo>
                <a:lnTo>
                  <a:pt x="4632960" y="815857"/>
                </a:lnTo>
                <a:lnTo>
                  <a:pt x="4632960" y="1852177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559040" y="3497372"/>
            <a:ext cx="4632960" cy="1455628"/>
          </a:xfrm>
          <a:custGeom>
            <a:avLst/>
            <a:gdLst/>
            <a:ahLst/>
            <a:cxnLst/>
            <a:rect l="l" t="t" r="r" b="b"/>
            <a:pathLst>
              <a:path w="4632960" h="1455628">
                <a:moveTo>
                  <a:pt x="0" y="1455628"/>
                </a:moveTo>
                <a:lnTo>
                  <a:pt x="0" y="905083"/>
                </a:lnTo>
                <a:lnTo>
                  <a:pt x="1158240" y="108457"/>
                </a:lnTo>
                <a:lnTo>
                  <a:pt x="2316480" y="905083"/>
                </a:lnTo>
                <a:lnTo>
                  <a:pt x="3474720" y="0"/>
                </a:lnTo>
                <a:lnTo>
                  <a:pt x="4632960" y="905083"/>
                </a:lnTo>
                <a:lnTo>
                  <a:pt x="4632960" y="1455628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ANCIENT HISTORY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The Maurya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Chandragupta, Ashoka and India's first great empire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733550"/>
            <a:ext cx="5324475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345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7925" y="1733550"/>
            <a:ext cx="5324475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86525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6525" y="28575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4850" y="3981450"/>
            <a:ext cx="5324475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34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57925" y="3981450"/>
            <a:ext cx="5324475" cy="20193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5105400"/>
            <a:ext cx="48672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An empire across most of the subcontinent, 2,300 years ago.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704850" y="1924050"/>
            <a:ext cx="2776538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321 BCE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050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Chandragupta takes power</a:t>
            </a:r>
          </a:p>
        </p:txBody>
      </p:sp>
      <p:sp>
        <p:nvSpPr>
          <p:cNvPr id="8" name="Chevron 7"/>
          <p:cNvSpPr/>
          <p:nvPr/>
        </p:nvSpPr>
        <p:spPr>
          <a:xfrm>
            <a:off x="3424238" y="1924050"/>
            <a:ext cx="2776538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48088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268 BCE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0438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Ashoka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0438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Becomes emperor</a:t>
            </a:r>
          </a:p>
        </p:txBody>
      </p:sp>
      <p:sp>
        <p:nvSpPr>
          <p:cNvPr id="12" name="Chevron 11"/>
          <p:cNvSpPr/>
          <p:nvPr/>
        </p:nvSpPr>
        <p:spPr>
          <a:xfrm>
            <a:off x="6143625" y="1924050"/>
            <a:ext cx="2776538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7475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261 BCE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Kalinga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 war that changed Ashoka</a:t>
            </a:r>
          </a:p>
        </p:txBody>
      </p:sp>
      <p:sp>
        <p:nvSpPr>
          <p:cNvPr id="16" name="Chevron 15"/>
          <p:cNvSpPr/>
          <p:nvPr/>
        </p:nvSpPr>
        <p:spPr>
          <a:xfrm>
            <a:off x="8863012" y="1924050"/>
            <a:ext cx="2776538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86862" y="1924050"/>
            <a:ext cx="21478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c. 185 BCE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39212" y="2971800"/>
            <a:ext cx="24907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39212" y="3562350"/>
            <a:ext cx="2490788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empire declines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78727" y="1733550"/>
            <a:ext cx="5003673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7096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93923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3977" y="4232910"/>
            <a:ext cx="481317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850" y="1771650"/>
            <a:ext cx="5454777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Afghanistan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850" y="3696462"/>
            <a:ext cx="5454777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Royal roads linked Pataliputra to distant provinces. Ashoka's edicts were carved on rocks and pillars across the land.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empire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893570"/>
            <a:ext cx="344805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Strong army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Infantry, cavalry and elephants.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9600" y="1893570"/>
            <a:ext cx="344805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Wise counsel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Advisers and planning.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4350" y="1893570"/>
            <a:ext cx="344805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010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Rich land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Fertile Ganga plains.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65275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98675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4460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60525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050" y="3867150"/>
            <a:ext cx="34734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Chandragupta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1050" y="4210050"/>
            <a:ext cx="34734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50" y="4514850"/>
            <a:ext cx="332105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the empire through conquest.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91125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724525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0310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6375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6900" y="3867150"/>
            <a:ext cx="34734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Ashoka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6900" y="4210050"/>
            <a:ext cx="34734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EMPEROR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3100" y="4514850"/>
            <a:ext cx="332105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Turned to peace after Kalinga.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16975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50375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16160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12225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32750" y="3867150"/>
            <a:ext cx="34734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Officials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32750" y="4210050"/>
            <a:ext cx="34734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ADMINISTRATORS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8950" y="4514850"/>
            <a:ext cx="332105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Ran provinces and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04850" y="1733550"/>
          <a:ext cx="108775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38775"/>
                <a:gridCol w="5438775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Detail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Capital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Pataliputra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Script of edicts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Mostly Brahmi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Symbol today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Lion Capital of Sarnath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4850" y="4381500"/>
            <a:ext cx="108775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733550"/>
            <a:ext cx="5267325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3450" y="1733550"/>
            <a:ext cx="48101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2571750"/>
            <a:ext cx="5114925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Rival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rules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Frequent wars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5075" y="1733550"/>
            <a:ext cx="5267325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3675" y="1733550"/>
            <a:ext cx="48101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1275" y="2571750"/>
            <a:ext cx="5114925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 large empire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Common administration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 message of peace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0485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04850" y="1893570"/>
            <a:ext cx="344805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National emblem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5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Lion Capital of Sarnath.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9600" y="1893570"/>
            <a:ext cx="344805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630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Ashoka Chakra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630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our national flag.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134350" y="1893570"/>
            <a:ext cx="344805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0105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1050" y="2979420"/>
            <a:ext cx="29146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Governance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01050" y="3741420"/>
            <a:ext cx="29146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Ideas of welfare and order.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Student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2">
  <a:themeElements>
    <a:clrScheme name="Morphiq history-122">
      <a:dk1>
        <a:srgbClr val="FFF4E6"/>
      </a:dk1>
      <a:lt1>
        <a:srgbClr val="3B0A12"/>
      </a:lt1>
      <a:dk2>
        <a:srgbClr val="D9B9A8"/>
      </a:dk2>
      <a:lt2>
        <a:srgbClr val="4E141E"/>
      </a:lt2>
      <a:accent1>
        <a:srgbClr val="F2B134"/>
      </a:accent1>
      <a:accent2>
        <a:srgbClr val="FFF4E6"/>
      </a:accent2>
      <a:accent3>
        <a:srgbClr val="ED6A5A"/>
      </a:accent3>
      <a:accent4>
        <a:srgbClr val="9CC5A1"/>
      </a:accent4>
      <a:accent5>
        <a:srgbClr val="5C2818"/>
      </a:accent5>
      <a:accent6>
        <a:srgbClr val="5A2F34"/>
      </a:accent6>
      <a:hlink>
        <a:srgbClr val="F2B134"/>
      </a:hlink>
      <a:folHlink>
        <a:srgbClr val="FFF4E6"/>
      </a:folHlink>
    </a:clrScheme>
    <a:fontScheme name="Morphiq history-122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Maurya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