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THE VIJAYANAGARA EMPIRE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339840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175863" y="0"/>
            <a:ext cx="3930614" cy="6858000"/>
          </a:xfrm>
          <a:custGeom>
            <a:avLst/>
            <a:gdLst/>
            <a:ahLst/>
            <a:cxnLst/>
            <a:rect l="l" t="t" r="r" b="b"/>
            <a:pathLst>
              <a:path w="3930614" h="6858000">
                <a:moveTo>
                  <a:pt x="0" y="6858000"/>
                </a:moveTo>
                <a:lnTo>
                  <a:pt x="501614" y="6858000"/>
                </a:lnTo>
                <a:lnTo>
                  <a:pt x="3930614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011886" y="0"/>
            <a:ext cx="3930613" cy="6858000"/>
          </a:xfrm>
          <a:custGeom>
            <a:avLst/>
            <a:gdLst/>
            <a:ahLst/>
            <a:cxnLst/>
            <a:rect l="l" t="t" r="r" b="b"/>
            <a:pathLst>
              <a:path w="3930613" h="6858000">
                <a:moveTo>
                  <a:pt x="0" y="6858000"/>
                </a:moveTo>
                <a:lnTo>
                  <a:pt x="501613" y="6858000"/>
                </a:lnTo>
                <a:lnTo>
                  <a:pt x="393061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802880" y="1714500"/>
            <a:ext cx="2926080" cy="292608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62000" y="8001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62000" y="1009650"/>
            <a:ext cx="48463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MEDIEVAL INDIA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2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2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765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765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91000" y="5619750"/>
            <a:ext cx="15621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SUBJECT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91000" y="5810250"/>
            <a:ext cx="15621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143000"/>
            <a:ext cx="50482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350" b="1" i="0">
                <a:solidFill>
                  <a:schemeClr val="tx1"/>
                </a:solidFill>
                <a:latin typeface="+mj-lt"/>
              </a:rPr>
              <a:t>The Vijayanagara Empire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191000"/>
            <a:ext cx="46024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Hampi and the glory of the Deccan (1336–1646)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06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210300" y="18859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389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38900" y="28575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sp>
        <p:nvSpPr>
          <p:cNvPr id="10" name="Rectangle 9"/>
          <p:cNvSpPr/>
          <p:nvPr/>
        </p:nvSpPr>
        <p:spPr>
          <a:xfrm>
            <a:off x="7620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Events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10300" y="3981450"/>
            <a:ext cx="5219700" cy="18669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8900" y="4953000"/>
            <a:ext cx="47625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62000" y="762000"/>
            <a:ext cx="95250" cy="5334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33500" y="1143000"/>
            <a:ext cx="8778240" cy="3810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One of the richest cities in the world once stood among the boulders of Hampi.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33500" y="52387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762000" y="3550158"/>
            <a:ext cx="106680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762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1336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Founding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begins</a:t>
            </a:r>
          </a:p>
        </p:txBody>
      </p:sp>
      <p:sp>
        <p:nvSpPr>
          <p:cNvPr id="9" name="Oval 8"/>
          <p:cNvSpPr/>
          <p:nvPr/>
        </p:nvSpPr>
        <p:spPr>
          <a:xfrm>
            <a:off x="3429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29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1509–1529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29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Krishnadevaraya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29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Golden age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7375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1565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9285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Talikota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9765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Major defeat</a:t>
            </a:r>
          </a:p>
        </p:txBody>
      </p:sp>
      <p:sp>
        <p:nvSpPr>
          <p:cNvPr id="17" name="Oval 16"/>
          <p:cNvSpPr/>
          <p:nvPr/>
        </p:nvSpPr>
        <p:spPr>
          <a:xfrm>
            <a:off x="8763000" y="3445383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763000" y="3835908"/>
            <a:ext cx="2438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1646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63000" y="4255008"/>
            <a:ext cx="24384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End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63000" y="4559808"/>
            <a:ext cx="2438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The empire fades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dates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Map / illustration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A fortified city among granite hills.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Temples, bazaars, tanks and royal enclosures spread across the landscape, now a World Heritage Site.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Hampi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Trade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Ports and spice routes.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Irrigation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and canals for farming.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Defence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Strong forts and army.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Causes and conditions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1587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120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686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682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Founders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HARIHARA AND BUKKA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Established the kingdom.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5143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676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42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38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94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Krishnadevaraya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94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EMPEROR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70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Patron of arts and literature.</a:t>
            </a:r>
          </a:p>
        </p:txBody>
      </p:sp>
      <p:sp>
        <p:nvSpPr>
          <p:cNvPr id="18" name="Image placeholder (right-click &gt; Format Shape &gt; Picture fill)"/>
          <p:cNvSpPr/>
          <p:nvPr/>
        </p:nvSpPr>
        <p:spPr>
          <a:xfrm>
            <a:off x="8699500" y="1885950"/>
            <a:ext cx="1905000" cy="1905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9232900" y="26917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9798685" y="25241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794750" y="30899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0200" y="4019550"/>
            <a:ext cx="34036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Merchants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950200" y="4362450"/>
            <a:ext cx="34036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TRADERS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26400" y="4667250"/>
            <a:ext cx="3251200" cy="1104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Spices, gems and horses.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Who was involved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Before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8700" y="26098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Scattered Deccan kingdoms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Frequent raids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Local markets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67450" y="1885950"/>
            <a:ext cx="516255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2133600"/>
            <a:ext cx="46291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After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6098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838450"/>
            <a:ext cx="4629150" cy="27813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A strong southern empire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Rich trade network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Grand temple architecture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Before and after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ectangle 3"/>
          <p:cNvSpPr/>
          <p:nvPr/>
        </p:nvSpPr>
        <p:spPr>
          <a:xfrm>
            <a:off x="7620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Hampi's temples.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69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736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Literature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Telugu and Kannada works.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51800" y="1939290"/>
            <a:ext cx="3378200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18500" y="220599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Water systems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Tanks still in use.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Legacy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62000" y="1657350"/>
            <a:ext cx="106680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Discussion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Why was Hampi so wealthy?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happened after Talikota?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How did geography help defence?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What can we learn from its water systems?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6705600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7489371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273143" y="0"/>
            <a:ext cx="3899263" cy="6858000"/>
          </a:xfrm>
          <a:custGeom>
            <a:avLst/>
            <a:gdLst/>
            <a:ahLst/>
            <a:cxnLst/>
            <a:rect l="l" t="t" r="r" b="b"/>
            <a:pathLst>
              <a:path w="3899263" h="6858000">
                <a:moveTo>
                  <a:pt x="0" y="6858000"/>
                </a:moveTo>
                <a:lnTo>
                  <a:pt x="470263" y="6858000"/>
                </a:lnTo>
                <a:lnTo>
                  <a:pt x="3899263" y="0"/>
                </a:lnTo>
                <a:lnTo>
                  <a:pt x="3429000" y="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77200" y="1714500"/>
            <a:ext cx="2743200" cy="2743200"/>
          </a:xfrm>
          <a:prstGeom prst="ellipse">
            <a:avLst/>
          </a:prstGeom>
          <a:solidFill>
            <a:schemeClr val="bg1">
              <a:alpha val="1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2000" y="504825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Student Name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5334000"/>
            <a:ext cx="5334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Class / Section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714500"/>
            <a:ext cx="51816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History lives 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3905250"/>
            <a:ext cx="5181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 for listening.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history-123">
  <a:themeElements>
    <a:clrScheme name="Morphiq history-123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history-123">
      <a:majorFont>
        <a:latin typeface="Fraunces"/>
        <a:ea typeface=""/>
        <a:cs typeface=""/>
      </a:majorFont>
      <a:minorFont>
        <a:latin typeface="DM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Vijayanagara Empire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