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INDUS VALLEY CIVILISATION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INDUS VALLEY CIVILISATION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INDUS VALLEY CIVILISATION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INDUS VALLEY CIVILISATION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372350" y="533400"/>
            <a:ext cx="4286250" cy="63246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562850" y="723900"/>
            <a:ext cx="3905250" cy="61341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48650" y="3126867"/>
            <a:ext cx="2266950" cy="22669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098756" y="3126867"/>
            <a:ext cx="566738" cy="2266950"/>
          </a:xfrm>
          <a:prstGeom prst="ellipse">
            <a:avLst/>
          </a:prstGeom>
          <a:noFill/>
          <a:ln w="19050">
            <a:solidFill>
              <a:schemeClr val="bg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758714" y="3126867"/>
            <a:ext cx="1246823" cy="2266950"/>
          </a:xfrm>
          <a:prstGeom prst="ellipse">
            <a:avLst/>
          </a:prstGeom>
          <a:noFill/>
          <a:ln w="19050">
            <a:solidFill>
              <a:schemeClr val="bg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418671" y="3126867"/>
            <a:ext cx="1926908" cy="2266950"/>
          </a:xfrm>
          <a:prstGeom prst="ellipse">
            <a:avLst/>
          </a:prstGeom>
          <a:noFill/>
          <a:ln w="19050">
            <a:solidFill>
              <a:schemeClr val="bg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8452449" y="3580257"/>
            <a:ext cx="1859352" cy="0"/>
          </a:xfrm>
          <a:prstGeom prst="line">
            <a:avLst/>
          </a:prstGeom>
          <a:ln w="19050">
            <a:solidFill>
              <a:schemeClr val="bg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8248650" y="4260342"/>
            <a:ext cx="2266950" cy="0"/>
          </a:xfrm>
          <a:prstGeom prst="line">
            <a:avLst/>
          </a:prstGeom>
          <a:ln w="19050">
            <a:solidFill>
              <a:schemeClr val="bg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8452449" y="4940427"/>
            <a:ext cx="1859352" cy="0"/>
          </a:xfrm>
          <a:prstGeom prst="line">
            <a:avLst/>
          </a:prstGeom>
          <a:ln w="19050">
            <a:solidFill>
              <a:schemeClr val="bg2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8015288" y="5718810"/>
            <a:ext cx="76329" cy="29815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8158635" y="5753960"/>
            <a:ext cx="80860" cy="4878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8310112" y="5700371"/>
            <a:ext cx="84778" cy="35839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8468585" y="5594768"/>
            <a:ext cx="88086" cy="63068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8632923" y="5444064"/>
            <a:ext cx="90783" cy="86564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8" name="Connector 17"/>
          <p:cNvCxnSpPr/>
          <p:nvPr/>
        </p:nvCxnSpPr>
        <p:spPr>
          <a:xfrm flipV="1">
            <a:off x="8801994" y="5255170"/>
            <a:ext cx="92868" cy="106328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9" name="Connector 18"/>
          <p:cNvCxnSpPr/>
          <p:nvPr/>
        </p:nvCxnSpPr>
        <p:spPr>
          <a:xfrm flipV="1">
            <a:off x="8974667" y="5034996"/>
            <a:ext cx="94342" cy="122361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0" name="Connector 19"/>
          <p:cNvCxnSpPr/>
          <p:nvPr/>
        </p:nvCxnSpPr>
        <p:spPr>
          <a:xfrm flipV="1">
            <a:off x="9149809" y="4790455"/>
            <a:ext cx="95205" cy="134661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1" name="Connector 20"/>
          <p:cNvCxnSpPr/>
          <p:nvPr/>
        </p:nvCxnSpPr>
        <p:spPr>
          <a:xfrm flipV="1">
            <a:off x="9326288" y="4528457"/>
            <a:ext cx="95457" cy="143229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2" name="Connector 21"/>
          <p:cNvCxnSpPr/>
          <p:nvPr/>
        </p:nvCxnSpPr>
        <p:spPr>
          <a:xfrm flipV="1">
            <a:off x="9502973" y="4255914"/>
            <a:ext cx="95098" cy="148065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678733" y="3979737"/>
            <a:ext cx="94126" cy="149169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4" name="Connector 23"/>
          <p:cNvCxnSpPr/>
          <p:nvPr/>
        </p:nvCxnSpPr>
        <p:spPr>
          <a:xfrm flipV="1">
            <a:off x="9852434" y="3706837"/>
            <a:ext cx="92545" cy="146541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5" name="Connector 24"/>
          <p:cNvCxnSpPr/>
          <p:nvPr/>
        </p:nvCxnSpPr>
        <p:spPr>
          <a:xfrm flipV="1">
            <a:off x="10022946" y="3444126"/>
            <a:ext cx="90351" cy="140181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 flipV="1">
            <a:off x="10189136" y="3198515"/>
            <a:ext cx="87547" cy="130089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 flipV="1">
            <a:off x="10349873" y="2976916"/>
            <a:ext cx="84132" cy="116264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8" name="Connector 27"/>
          <p:cNvCxnSpPr/>
          <p:nvPr/>
        </p:nvCxnSpPr>
        <p:spPr>
          <a:xfrm flipV="1">
            <a:off x="10504024" y="2786239"/>
            <a:ext cx="80106" cy="98707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9" name="Connector 28"/>
          <p:cNvCxnSpPr/>
          <p:nvPr/>
        </p:nvCxnSpPr>
        <p:spPr>
          <a:xfrm flipV="1">
            <a:off x="10650459" y="2633396"/>
            <a:ext cx="75468" cy="77418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30" name="Connector 29"/>
          <p:cNvCxnSpPr/>
          <p:nvPr/>
        </p:nvCxnSpPr>
        <p:spPr>
          <a:xfrm flipV="1">
            <a:off x="10788045" y="2525298"/>
            <a:ext cx="70218" cy="52398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31" name="Isosceles Triangle 30"/>
          <p:cNvSpPr/>
          <p:nvPr/>
        </p:nvSpPr>
        <p:spPr>
          <a:xfrm rot="3600000">
            <a:off x="10782300" y="2271522"/>
            <a:ext cx="247650" cy="32385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33400" y="1333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ANCIENT HISTORY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33400" y="58864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3400" y="60769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Student Name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565400" y="58864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CLASS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565400" y="60769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Class / Section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597400" y="58864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SUBJECT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97400" y="60769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History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66875"/>
            <a:ext cx="62865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700" b="1" i="0">
                <a:solidFill>
                  <a:schemeClr val="tx1"/>
                </a:solidFill>
                <a:latin typeface="+mj-lt"/>
              </a:rPr>
              <a:t>The Indus Valley Civilisation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381500"/>
            <a:ext cx="5715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Cities, trade and daily life 4,500 years ago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657350"/>
            <a:ext cx="5448300" cy="2095500"/>
          </a:xfrm>
          <a:prstGeom prst="roundRect">
            <a:avLst>
              <a:gd name="adj" fmla="val 636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0300" y="1657350"/>
            <a:ext cx="5448300" cy="2095500"/>
          </a:xfrm>
          <a:prstGeom prst="roundRect">
            <a:avLst>
              <a:gd name="adj" fmla="val 636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Background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33400" y="3981450"/>
            <a:ext cx="5448300" cy="2095500"/>
          </a:xfrm>
          <a:prstGeom prst="roundRect">
            <a:avLst>
              <a:gd name="adj" fmla="val 636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Events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0300" y="3981450"/>
            <a:ext cx="5448300" cy="2095500"/>
          </a:xfrm>
          <a:prstGeom prst="roundRect">
            <a:avLst>
              <a:gd name="adj" fmla="val 636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Impact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10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533400"/>
            <a:ext cx="95250" cy="579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04900" y="914400"/>
            <a:ext cx="8778240" cy="4267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Planned streets, covered drains and standard bricks — 4,500 years ago.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4900" y="54673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it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ounded Rectangle 5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3424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REMEMBER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Also called the Harappan Civilisation, after its first excavated site.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One of the world's earliest urban civilisations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Flourished along the Indus and Ghaggar-Hakra rivers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Known for town planning, trade and crafts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Its script is still not deciphered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025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Background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533400" y="3513582"/>
            <a:ext cx="111252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6" name="Oval 5"/>
          <p:cNvSpPr/>
          <p:nvPr/>
        </p:nvSpPr>
        <p:spPr>
          <a:xfrm>
            <a:off x="5334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34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c. 3300 BCE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Early phase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Farming villages grow</a:t>
            </a:r>
          </a:p>
        </p:txBody>
      </p:sp>
      <p:sp>
        <p:nvSpPr>
          <p:cNvPr id="10" name="Oval 9"/>
          <p:cNvSpPr/>
          <p:nvPr/>
        </p:nvSpPr>
        <p:spPr>
          <a:xfrm>
            <a:off x="33147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147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c. 2600 BCE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47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Mature phase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147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Great cities flourish</a:t>
            </a:r>
          </a:p>
        </p:txBody>
      </p:sp>
      <p:sp>
        <p:nvSpPr>
          <p:cNvPr id="14" name="Oval 13"/>
          <p:cNvSpPr/>
          <p:nvPr/>
        </p:nvSpPr>
        <p:spPr>
          <a:xfrm>
            <a:off x="60960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c. 1900 BCE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Decline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Cities slowly abandoned</a:t>
            </a:r>
          </a:p>
        </p:txBody>
      </p:sp>
      <p:sp>
        <p:nvSpPr>
          <p:cNvPr id="18" name="Oval 17"/>
          <p:cNvSpPr/>
          <p:nvPr/>
        </p:nvSpPr>
        <p:spPr>
          <a:xfrm>
            <a:off x="88773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773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1921 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773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Discovery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773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Harappa excavated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Key dates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Map / illustration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Across present-day Pakistan and north-west India.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Major sites include Harappa, Mohenjo-daro, Lothal, Dholavira and Kalibangan. Rivers gave fertile soil for farming and routes for trade.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Where it flourished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Fertile rivers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Floods left rich soil for crops.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Trade routes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Links with Mesopotamia by sea.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Skilled crafts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Beads, pottery and metalwork.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Causes and conditions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145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Events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358900" y="15811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Image placeholder (right-click &gt; Format Shape &gt; Picture fill)"/>
          <p:cNvSpPr/>
          <p:nvPr/>
        </p:nvSpPr>
        <p:spPr>
          <a:xfrm>
            <a:off x="1435100" y="16573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19685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5342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303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Farmers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CULTIVATORS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Grew wheat, barley and cotton.</a:t>
            </a:r>
          </a:p>
        </p:txBody>
      </p:sp>
      <p:sp>
        <p:nvSpPr>
          <p:cNvPr id="13" name="Oval 12"/>
          <p:cNvSpPr/>
          <p:nvPr/>
        </p:nvSpPr>
        <p:spPr>
          <a:xfrm>
            <a:off x="5067300" y="15811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Image placeholder (right-click &gt; Format Shape &gt; Picture fill)"/>
          <p:cNvSpPr/>
          <p:nvPr/>
        </p:nvSpPr>
        <p:spPr>
          <a:xfrm>
            <a:off x="5143500" y="16573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56769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2426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2387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180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Artisans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180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CRAFTSPEOPLE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942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Made seals, beads and pottery.</a:t>
            </a:r>
          </a:p>
        </p:txBody>
      </p:sp>
      <p:sp>
        <p:nvSpPr>
          <p:cNvPr id="21" name="Oval 20"/>
          <p:cNvSpPr/>
          <p:nvPr/>
        </p:nvSpPr>
        <p:spPr>
          <a:xfrm>
            <a:off x="8775700" y="15811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Image placeholder (right-click &gt; Format Shape &gt; Picture fill)"/>
          <p:cNvSpPr/>
          <p:nvPr/>
        </p:nvSpPr>
        <p:spPr>
          <a:xfrm>
            <a:off x="8851900" y="16573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3853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9510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9471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264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Traders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264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MERCHANTS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026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Exchanged goods over land and sea.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Who was involved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533400" y="19311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Citadel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Raised public area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Oval 9"/>
          <p:cNvSpPr/>
          <p:nvPr/>
        </p:nvSpPr>
        <p:spPr>
          <a:xfrm>
            <a:off x="533400" y="3012281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Lower town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Homes with courtyards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533400" y="4093369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Great Bath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Public water tank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Oval 19"/>
          <p:cNvSpPr/>
          <p:nvPr/>
        </p:nvSpPr>
        <p:spPr>
          <a:xfrm>
            <a:off x="533400" y="5174456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Granary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Stored grain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Life in a Harappan city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</a:rPr>
              <a:t>The drainage of Mohenjo-daro is among the most advanced of the ancient world.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A widely shared archaeological view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562600"/>
                <a:gridCol w="5562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Feature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Detail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Script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About 400 signs, undeciphered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Crops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Wheat, barley, cotton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Metals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Copper, bronze, gold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Dates are approximate where historians differ.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At a glance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2980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Impact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657350"/>
            <a:ext cx="53911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Small farming villages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Local exchange only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Mud huts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657350"/>
            <a:ext cx="53911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Planned cities with drains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Long-distance trade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Standard baked bricks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Before and after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Town planning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Grid streets and drainage.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Weights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Standard measures for trade.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Crafts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Bead and pottery traditions.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Legacy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18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Discussion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Why might the cities have declined?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does town planning tell us about rulers?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How could the script be deciphered?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Compare a Harappan home with yours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52768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Student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5626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Class / Section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History lives 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 for listening.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history-124">
  <a:themeElements>
    <a:clrScheme name="Morphiq history-124">
      <a:dk1>
        <a:srgbClr val="2A1F17"/>
      </a:dk1>
      <a:lt1>
        <a:srgbClr val="F6EFE6"/>
      </a:lt1>
      <a:dk2>
        <a:srgbClr val="6E5B4B"/>
      </a:dk2>
      <a:lt2>
        <a:srgbClr val="EADBC8"/>
      </a:lt2>
      <a:accent1>
        <a:srgbClr val="B5552B"/>
      </a:accent1>
      <a:accent2>
        <a:srgbClr val="3D5A4A"/>
      </a:accent2>
      <a:accent3>
        <a:srgbClr val="D9A441"/>
      </a:accent3>
      <a:accent4>
        <a:srgbClr val="7C3A2D"/>
      </a:accent4>
      <a:accent5>
        <a:srgbClr val="EAD3C4"/>
      </a:accent5>
      <a:accent6>
        <a:srgbClr val="D5CEC5"/>
      </a:accent6>
      <a:hlink>
        <a:srgbClr val="B5552B"/>
      </a:hlink>
      <a:folHlink>
        <a:srgbClr val="3D5A4A"/>
      </a:folHlink>
    </a:clrScheme>
    <a:fontScheme name="Morphiq history-124">
      <a:majorFont>
        <a:latin typeface="Fraunces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Indus Valley Civilisation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