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MUGHAL EMPIRE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MUGHAL EMPIRE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MUGHAL EMPIRE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8204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09728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Rectangle 3"/>
          <p:cNvSpPr/>
          <p:nvPr/>
        </p:nvSpPr>
        <p:spPr>
          <a:xfrm>
            <a:off x="111252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Rectangle 4"/>
          <p:cNvSpPr/>
          <p:nvPr/>
        </p:nvSpPr>
        <p:spPr>
          <a:xfrm>
            <a:off x="11277600" y="247650"/>
            <a:ext cx="76200" cy="3429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Rectangle 5"/>
          <p:cNvSpPr/>
          <p:nvPr/>
        </p:nvSpPr>
        <p:spPr>
          <a:xfrm>
            <a:off x="11430000" y="247650"/>
            <a:ext cx="76200" cy="342900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TextBox 6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MUGHAL EMPIRE</a:t>
            </a:r>
          </a:p>
        </p:txBody>
      </p:sp>
      <p:sp>
        <p:nvSpPr>
          <p:cNvPr id="107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315200" y="5433060"/>
            <a:ext cx="421005" cy="42100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5776778"/>
            <a:ext cx="12192000" cy="1081222"/>
          </a:xfrm>
          <a:custGeom>
            <a:avLst/>
            <a:gdLst/>
            <a:ahLst/>
            <a:cxnLst/>
            <a:rect l="l" t="t" r="r" b="b"/>
            <a:pathLst>
              <a:path w="12192000" h="1081222">
                <a:moveTo>
                  <a:pt x="0" y="1081222"/>
                </a:moveTo>
                <a:lnTo>
                  <a:pt x="0" y="320174"/>
                </a:lnTo>
                <a:lnTo>
                  <a:pt x="3048000" y="0"/>
                </a:lnTo>
                <a:lnTo>
                  <a:pt x="6096000" y="320174"/>
                </a:lnTo>
                <a:lnTo>
                  <a:pt x="9144000" y="211991"/>
                </a:lnTo>
                <a:lnTo>
                  <a:pt x="12192000" y="320174"/>
                </a:lnTo>
                <a:lnTo>
                  <a:pt x="12192000" y="1081222"/>
                </a:lnTo>
                <a:close/>
              </a:path>
            </a:pathLst>
          </a:custGeom>
          <a:solidFill>
            <a:schemeClr val="accent2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0" y="5970616"/>
            <a:ext cx="12192000" cy="887384"/>
          </a:xfrm>
          <a:custGeom>
            <a:avLst/>
            <a:gdLst/>
            <a:ahLst/>
            <a:cxnLst/>
            <a:rect l="l" t="t" r="r" b="b"/>
            <a:pathLst>
              <a:path w="12192000" h="887384">
                <a:moveTo>
                  <a:pt x="0" y="887384"/>
                </a:moveTo>
                <a:lnTo>
                  <a:pt x="0" y="369224"/>
                </a:lnTo>
                <a:lnTo>
                  <a:pt x="3048000" y="61600"/>
                </a:lnTo>
                <a:lnTo>
                  <a:pt x="6096000" y="369224"/>
                </a:lnTo>
                <a:lnTo>
                  <a:pt x="9144000" y="0"/>
                </a:lnTo>
                <a:lnTo>
                  <a:pt x="12192000" y="369224"/>
                </a:lnTo>
                <a:lnTo>
                  <a:pt x="12192000" y="887384"/>
                </a:lnTo>
                <a:close/>
              </a:path>
            </a:pathLst>
          </a:custGeom>
          <a:solidFill>
            <a:schemeClr val="accent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0" y="6104966"/>
            <a:ext cx="12192000" cy="753034"/>
          </a:xfrm>
          <a:custGeom>
            <a:avLst/>
            <a:gdLst/>
            <a:ahLst/>
            <a:cxnLst/>
            <a:rect l="l" t="t" r="r" b="b"/>
            <a:pathLst>
              <a:path w="12192000" h="753034">
                <a:moveTo>
                  <a:pt x="0" y="753034"/>
                </a:moveTo>
                <a:lnTo>
                  <a:pt x="0" y="477762"/>
                </a:lnTo>
                <a:lnTo>
                  <a:pt x="3048000" y="0"/>
                </a:lnTo>
                <a:lnTo>
                  <a:pt x="6096000" y="477762"/>
                </a:lnTo>
                <a:lnTo>
                  <a:pt x="9144000" y="196744"/>
                </a:lnTo>
                <a:lnTo>
                  <a:pt x="12192000" y="477762"/>
                </a:lnTo>
                <a:lnTo>
                  <a:pt x="12192000" y="753034"/>
                </a:lnTo>
                <a:close/>
              </a:path>
            </a:pathLst>
          </a:custGeom>
          <a:solidFill>
            <a:schemeClr val="tx1">
              <a:alpha val="92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MEDIEVAL INDIA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Student Name   ·   Class / Section   ·   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The Mughal Empire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Rulers, art and administration (1526–1857)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Events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350" b="1" i="0">
                <a:solidFill>
                  <a:schemeClr val="tx1"/>
                </a:solidFill>
                <a:latin typeface="+mj-lt"/>
              </a:rPr>
              <a:t>For three centuries the Mughals shaped India's art, food and architecture.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INTRODUCTION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19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Akbar's mansabdari system organised nobles by rank.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Founded by Babur after the First Battle of Panipat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Height under Akbar, Jahangir and Shah Jahan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Strong administration and grand monuments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Declined after the 18th century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Background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TIMELINE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1526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Panipat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Babur founds the empire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1556–1605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Akbar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Expansion and reform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1632–1653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Taj Mahal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Built under Shah Jahan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1857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Last emperor exiled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SETTING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267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From Kabul to Bengal and the Deccan.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Capitals moved between Agra, Fatehpur Sikri, Lahore and Delhi. Roads and sarais linked the provinces.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empire at its height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BACKGROUND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Military strength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Cavalry and gunpowder.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Administration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Provinces, revenue and ranks.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Alliances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Treaties with local rulers.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Events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PEOPLE</a:t>
            </a:r>
          </a:p>
        </p:txBody>
      </p:sp>
      <p:sp>
        <p:nvSpPr>
          <p:cNvPr id="4" name="Oval 3"/>
          <p:cNvSpPr/>
          <p:nvPr/>
        </p:nvSpPr>
        <p:spPr>
          <a:xfrm>
            <a:off x="14097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Babur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FOUNDER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First emperor, wrote the Baburnama.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6573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Akbar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REFORMER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Known for policies of tolerance.</a:t>
            </a:r>
          </a:p>
        </p:txBody>
      </p:sp>
      <p:sp>
        <p:nvSpPr>
          <p:cNvPr id="20" name="Oval 19"/>
          <p:cNvSpPr/>
          <p:nvPr/>
        </p:nvSpPr>
        <p:spPr>
          <a:xfrm>
            <a:off x="8724900" y="16573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Shah Jahan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BUILDER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Commissioned the Taj Mahal.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EVENTS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Emperor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Supreme authority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Subas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Provinces under governors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Mansabdars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Ranked officers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Revenue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Land tax system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the empire was run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Mughal art blended Persian, Central Asian and Indian traditions into something new.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A common summary by historians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 TABLE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Ruler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Reign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Known for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Babur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1526–1530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Founding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Akbar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1556–1605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Administration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Shah Jahan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1628–1658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Architecture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484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4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IMPACT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4267200"/>
          </a:xfrm>
          <a:prstGeom prst="roundRect">
            <a:avLst>
              <a:gd name="adj" fmla="val 178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Many small kingdoms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Varied tax systems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Regional styles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733550"/>
            <a:ext cx="5314950" cy="4267200"/>
          </a:xfrm>
          <a:prstGeom prst="roundRect">
            <a:avLst>
              <a:gd name="adj" fmla="val 178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After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Unified administration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Standard revenue system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Indo-Islamic architecture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IMPACT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763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Taj Mahal, Red Fort, gardens.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46228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Cuisine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Biryani, kebabs, kormas.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2189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369300" y="2160270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Language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Growth of Urdu.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THINK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made Akbar's rule distinctive?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did the empire decline?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How do Mughal buildings mix cultures?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Which legacy do you see today?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/ Section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History lives 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story-126">
  <a:themeElements>
    <a:clrScheme name="Morphiq history-126">
      <a:dk1>
        <a:srgbClr val="2B2620"/>
      </a:dk1>
      <a:lt1>
        <a:srgbClr val="F3EDE2"/>
      </a:lt1>
      <a:dk2>
        <a:srgbClr val="6B6255"/>
      </a:dk2>
      <a:lt2>
        <a:srgbClr val="E4D9C5"/>
      </a:lt2>
      <a:accent1>
        <a:srgbClr val="8C5A2B"/>
      </a:accent1>
      <a:accent2>
        <a:srgbClr val="2F4858"/>
      </a:accent2>
      <a:accent3>
        <a:srgbClr val="C08A3E"/>
      </a:accent3>
      <a:accent4>
        <a:srgbClr val="8E3B46"/>
      </a:accent4>
      <a:accent5>
        <a:srgbClr val="E0D3C1"/>
      </a:accent5>
      <a:accent6>
        <a:srgbClr val="D3CDC3"/>
      </a:accent6>
      <a:hlink>
        <a:srgbClr val="8C5A2B"/>
      </a:hlink>
      <a:folHlink>
        <a:srgbClr val="2F4858"/>
      </a:folHlink>
    </a:clrScheme>
    <a:fontScheme name="Morphiq history-126">
      <a:majorFont>
        <a:latin typeface="Crimson Pro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Mughal Empire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