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INDUSTRIAL REVOLUTION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INDUSTRIAL REVOLUTION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INDUSTRIAL REVOLUTION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INDUSTRIAL REVOLUTION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339840" y="0"/>
            <a:ext cx="3930614" cy="6858000"/>
          </a:xfrm>
          <a:custGeom>
            <a:avLst/>
            <a:gdLst/>
            <a:ahLst/>
            <a:cxnLst/>
            <a:rect l="l" t="t" r="r" b="b"/>
            <a:pathLst>
              <a:path w="3930614" h="6858000">
                <a:moveTo>
                  <a:pt x="0" y="6858000"/>
                </a:moveTo>
                <a:lnTo>
                  <a:pt x="501614" y="6858000"/>
                </a:lnTo>
                <a:lnTo>
                  <a:pt x="39306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175863" y="0"/>
            <a:ext cx="3930614" cy="6858000"/>
          </a:xfrm>
          <a:custGeom>
            <a:avLst/>
            <a:gdLst/>
            <a:ahLst/>
            <a:cxnLst/>
            <a:rect l="l" t="t" r="r" b="b"/>
            <a:pathLst>
              <a:path w="3930614" h="6858000">
                <a:moveTo>
                  <a:pt x="0" y="6858000"/>
                </a:moveTo>
                <a:lnTo>
                  <a:pt x="501614" y="6858000"/>
                </a:lnTo>
                <a:lnTo>
                  <a:pt x="39306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011886" y="0"/>
            <a:ext cx="3930613" cy="6858000"/>
          </a:xfrm>
          <a:custGeom>
            <a:avLst/>
            <a:gdLst/>
            <a:ahLst/>
            <a:cxnLst/>
            <a:rect l="l" t="t" r="r" b="b"/>
            <a:pathLst>
              <a:path w="3930613" h="6858000">
                <a:moveTo>
                  <a:pt x="0" y="6858000"/>
                </a:moveTo>
                <a:lnTo>
                  <a:pt x="501613" y="6858000"/>
                </a:lnTo>
                <a:lnTo>
                  <a:pt x="3930613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802880" y="1714500"/>
            <a:ext cx="2926080" cy="292608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2000" y="8001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009650"/>
            <a:ext cx="48463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WORLD HISTORY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Student Name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765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765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Class / Section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91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SUBJECT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91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History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143000"/>
            <a:ext cx="50482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300" b="1" i="0">
                <a:solidFill>
                  <a:schemeClr val="tx1"/>
                </a:solidFill>
                <a:latin typeface="+mj-lt"/>
              </a:rPr>
              <a:t>The Industrial Revolution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191000"/>
            <a:ext cx="46024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Machines, factories and a changing world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885950"/>
            <a:ext cx="52197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8859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885950"/>
            <a:ext cx="52197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39814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62000" y="3981450"/>
            <a:ext cx="52197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Events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0300" y="39814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2197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966857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837714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708571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20000" y="1714500"/>
            <a:ext cx="3048000" cy="30480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Steam, coal and iron changed how people live and work — for good.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INTRODUCTION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696200" y="1885950"/>
            <a:ext cx="3733800" cy="39624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96200" y="1885950"/>
            <a:ext cx="3733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REMEMBER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It changed work, family life and the environment.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Began in Britain in the late 18th century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Shift from hand tools to machines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Factories and cities grew rapidly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Spread to Europe, America and beyond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966857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837714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708571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20000" y="1714500"/>
            <a:ext cx="3048000" cy="30480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Background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TIMELINE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3550158"/>
            <a:ext cx="106680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2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1764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Spinning jenny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Faster thread making</a:t>
            </a:r>
          </a:p>
        </p:txBody>
      </p:sp>
      <p:sp>
        <p:nvSpPr>
          <p:cNvPr id="9" name="Oval 8"/>
          <p:cNvSpPr/>
          <p:nvPr/>
        </p:nvSpPr>
        <p:spPr>
          <a:xfrm>
            <a:off x="3429000" y="3445383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29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1769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Steam engine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 much-improved design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45383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1825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Railways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First public steam railway</a:t>
            </a:r>
          </a:p>
        </p:txBody>
      </p:sp>
      <p:sp>
        <p:nvSpPr>
          <p:cNvPr id="17" name="Oval 16"/>
          <p:cNvSpPr/>
          <p:nvPr/>
        </p:nvSpPr>
        <p:spPr>
          <a:xfrm>
            <a:off x="8763000" y="3445383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763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1850s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3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Spread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63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Industry across Europe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SETTING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Britain had coal, iron, capital and colonies.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Textile mills were the first big factories, followed by ironworks, mines and railways.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Where it started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BACKGROUND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Resources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Coal and iron nearby.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Inventions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Machines boosted output.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Markets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Colonies supplied and bought goods.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966857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837714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708571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20000" y="1714500"/>
            <a:ext cx="3048000" cy="30480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Events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PEOPLE</a:t>
            </a:r>
          </a:p>
        </p:txBody>
      </p:sp>
      <p:sp>
        <p:nvSpPr>
          <p:cNvPr id="4" name="Oval 3"/>
          <p:cNvSpPr/>
          <p:nvPr/>
        </p:nvSpPr>
        <p:spPr>
          <a:xfrm>
            <a:off x="1511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Inventors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ENGINEERS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Built new machines.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8097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Workers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LABOUR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Long hours, low pay.</a:t>
            </a:r>
          </a:p>
        </p:txBody>
      </p:sp>
      <p:sp>
        <p:nvSpPr>
          <p:cNvPr id="20" name="Oval 19"/>
          <p:cNvSpPr/>
          <p:nvPr/>
        </p:nvSpPr>
        <p:spPr>
          <a:xfrm>
            <a:off x="8623300" y="18097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Owners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INDUSTRIALISTS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Invested in mills and mines.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EVENTS</a:t>
            </a:r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Cottage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Work at home by hand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Machines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Water and steam power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Factories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Workers move to towns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Railways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Goods move fast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From cottage to factory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The factory system transformed not only production but the whole of society.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common summary by historians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SUMMARY TABLE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Area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Change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Effect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Work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Machines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Mass production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Transport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Railways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Faster trade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Cities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Urban growth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Crowded housing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966857" y="0"/>
            <a:ext cx="3951514" cy="6858000"/>
          </a:xfrm>
          <a:custGeom>
            <a:avLst/>
            <a:gdLst/>
            <a:ahLst/>
            <a:cxnLst/>
            <a:rect l="l" t="t" r="r" b="b"/>
            <a:pathLst>
              <a:path w="3951514" h="6858000">
                <a:moveTo>
                  <a:pt x="0" y="6858000"/>
                </a:moveTo>
                <a:lnTo>
                  <a:pt x="522514" y="6858000"/>
                </a:lnTo>
                <a:lnTo>
                  <a:pt x="39515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837714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708571" y="0"/>
            <a:ext cx="3951515" cy="6858000"/>
          </a:xfrm>
          <a:custGeom>
            <a:avLst/>
            <a:gdLst/>
            <a:ahLst/>
            <a:cxnLst/>
            <a:rect l="l" t="t" r="r" b="b"/>
            <a:pathLst>
              <a:path w="3951515" h="6858000">
                <a:moveTo>
                  <a:pt x="0" y="6858000"/>
                </a:moveTo>
                <a:lnTo>
                  <a:pt x="522515" y="6858000"/>
                </a:lnTo>
                <a:lnTo>
                  <a:pt x="3951515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20000" y="1714500"/>
            <a:ext cx="3048000" cy="30480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Impact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IMPACT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Before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Farming economy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Work by hand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Small villages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131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After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Factory economy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Machine production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Growing cities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IMPACT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Technology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Modern machines.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Labour laws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Rights for workers.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Environment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Start of large-scale pollution.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THINK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Who gained and who lost?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How did colonies feel the effects?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Compare factory work then and now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Is there a new industrial revolution today?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Student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95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Class / Section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History lives 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story-127">
  <a:themeElements>
    <a:clrScheme name="Morphiq history-127">
      <a:dk1>
        <a:srgbClr val="F5F1E6"/>
      </a:dk1>
      <a:lt1>
        <a:srgbClr val="0E1424"/>
      </a:lt1>
      <a:dk2>
        <a:srgbClr val="A9AFC2"/>
      </a:dk2>
      <a:lt2>
        <a:srgbClr val="182036"/>
      </a:lt2>
      <a:accent1>
        <a:srgbClr val="D4AF37"/>
      </a:accent1>
      <a:accent2>
        <a:srgbClr val="E8D8A8"/>
      </a:accent2>
      <a:accent3>
        <a:srgbClr val="5B7DB1"/>
      </a:accent3>
      <a:accent4>
        <a:srgbClr val="B5503C"/>
      </a:accent4>
      <a:accent5>
        <a:srgbClr val="323027"/>
      </a:accent5>
      <a:accent6>
        <a:srgbClr val="333743"/>
      </a:accent6>
      <a:hlink>
        <a:srgbClr val="D4AF37"/>
      </a:hlink>
      <a:folHlink>
        <a:srgbClr val="E8D8A8"/>
      </a:folHlink>
    </a:clrScheme>
    <a:fontScheme name="Morphiq history-127">
      <a:majorFont>
        <a:latin typeface="Crimson Pro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Industrial Revolution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