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HISTORY UNIT: ANCIENT TO MODERN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HISTORY UNIT: ANCIENT TO MODERN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HISTORY UNIT: ANCIENT TO MODERN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HISTORY UNIT: ANCIENT TO MODERN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90550" y="285750"/>
            <a:ext cx="12192000" cy="400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800" b="1" i="0">
                <a:solidFill>
                  <a:schemeClr val="accent5"/>
                </a:solidFill>
                <a:latin typeface="+mj-lt"/>
              </a:rPr>
              <a:t>06</a:t>
            </a:r>
          </a:p>
        </p:txBody>
      </p:sp>
      <p:sp>
        <p:nvSpPr>
          <p:cNvPr id="5" name="Freeform 4"/>
          <p:cNvSpPr/>
          <p:nvPr/>
        </p:nvSpPr>
        <p:spPr>
          <a:xfrm>
            <a:off x="8347558" y="1028700"/>
            <a:ext cx="2857804" cy="685800"/>
          </a:xfrm>
          <a:custGeom>
            <a:avLst/>
            <a:gdLst/>
            <a:ahLst/>
            <a:cxnLst/>
            <a:rect l="l" t="t" r="r" b="b"/>
            <a:pathLst>
              <a:path w="2857804" h="685800">
                <a:moveTo>
                  <a:pt x="0" y="685800"/>
                </a:moveTo>
                <a:lnTo>
                  <a:pt x="1428902" y="0"/>
                </a:lnTo>
                <a:lnTo>
                  <a:pt x="2857804" y="6858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328508" y="1714500"/>
            <a:ext cx="2895905" cy="1714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307198" y="1885950"/>
            <a:ext cx="309318" cy="174879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369062" y="19888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446392" y="19888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23721" y="19888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964500" y="1885950"/>
            <a:ext cx="309318" cy="174879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026363" y="19888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9103693" y="19888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9181022" y="19888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621801" y="1885950"/>
            <a:ext cx="309318" cy="174879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683665" y="19888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760994" y="19888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838324" y="19888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0279102" y="1885950"/>
            <a:ext cx="309318" cy="174879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10340966" y="19888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418295" y="19888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0495625" y="19888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0936403" y="1885950"/>
            <a:ext cx="309318" cy="174879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0998267" y="19888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1075596" y="19888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1152926" y="19888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271358" y="3634740"/>
            <a:ext cx="3010205" cy="13716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138008" y="3771900"/>
            <a:ext cx="3276905" cy="1371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85800" y="68580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HISTORY UNIT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5800" y="58864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Presenter Name   ·   6   ·  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62250"/>
            <a:ext cx="877824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800" b="1" i="0">
                <a:solidFill>
                  <a:schemeClr val="tx1"/>
                </a:solidFill>
                <a:latin typeface="+mj-lt"/>
              </a:rPr>
              <a:t>History Unit: Ancient to Modern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191125"/>
            <a:ext cx="66675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complete history unit for classroom teaching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8300" y="18097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The Mughal Empire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638300" y="24860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85800" y="24955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8300" y="24955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The Indus Valley Civilisation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38300" y="31718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85800" y="31813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31813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The Indian Freedom Struggle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638300" y="38576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85800" y="38671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38671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The Maurya Empire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38300" y="45434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685800" y="45529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38300" y="45529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World War II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638300" y="5229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TextBox 18"/>
          <p:cNvSpPr txBox="1"/>
          <p:nvPr/>
        </p:nvSpPr>
        <p:spPr>
          <a:xfrm>
            <a:off x="685800" y="52387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38300" y="52387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The Vijayanagara Empire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638300" y="59150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2" name="Image placeholder (right-click &gt; Format Shape &gt; Picture fill)"/>
          <p:cNvSpPr/>
          <p:nvPr/>
        </p:nvSpPr>
        <p:spPr>
          <a:xfrm>
            <a:off x="8017764" y="1809750"/>
            <a:ext cx="3488436" cy="4000500"/>
          </a:xfrm>
          <a:prstGeom prst="roundRect">
            <a:avLst>
              <a:gd name="adj" fmla="val 21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152382" y="3596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975342" y="3352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113014" y="41757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Chapters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The Mughal Empire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Rulers, art and administration (1526–1857)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Chapter 1 · The Mughal Empire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719060" y="1809750"/>
            <a:ext cx="3787140" cy="4114800"/>
          </a:xfrm>
          <a:prstGeom prst="roundRect">
            <a:avLst>
              <a:gd name="adj" fmla="val 20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Akbar's mansabdari system organised nobles by rank.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Founded by Babur after the First Battle of Panipat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Height under Akbar, Jahangir and Shah Jahan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Strong administration and grand monuments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Declined after the 18th century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685800" y="3537966"/>
            <a:ext cx="108204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58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1526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Panipat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Babur founds the empire</a:t>
            </a:r>
          </a:p>
        </p:txBody>
      </p:sp>
      <p:sp>
        <p:nvSpPr>
          <p:cNvPr id="9" name="Oval 8"/>
          <p:cNvSpPr/>
          <p:nvPr/>
        </p:nvSpPr>
        <p:spPr>
          <a:xfrm>
            <a:off x="33909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909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1556–1605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Akbar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9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Expansion and reform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1632–1653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Taj Mahal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Built under Shah Jahan</a:t>
            </a:r>
          </a:p>
        </p:txBody>
      </p:sp>
      <p:sp>
        <p:nvSpPr>
          <p:cNvPr id="17" name="Oval 16"/>
          <p:cNvSpPr/>
          <p:nvPr/>
        </p:nvSpPr>
        <p:spPr>
          <a:xfrm>
            <a:off x="88011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011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1857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011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End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011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Last emperor exiled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dates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27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Map /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From Kabul to Bengal and the Deccan.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Capitals moved between Agra, Fatehpur Sikri, Lahore and Delhi. Roads and sarais linked the provinces.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The empire at its height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Military strength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Cavalry and gunpowder.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Administration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Provinces, revenue and ranks.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Alliances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Treaties with local rulers.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Causes and conditions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605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5367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701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358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319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Babur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FOUNDER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First emperor, wrote the Baburnama.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688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Akbar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688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REFORMER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450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Known for policies of tolerance.</a:t>
            </a:r>
          </a:p>
        </p:txBody>
      </p:sp>
      <p:sp>
        <p:nvSpPr>
          <p:cNvPr id="20" name="Oval 19"/>
          <p:cNvSpPr/>
          <p:nvPr/>
        </p:nvSpPr>
        <p:spPr>
          <a:xfrm>
            <a:off x="86741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7503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837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8494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455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756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Shah Jahan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756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BUILDER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518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Commissioned the Taj Mahal.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Who was involved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Emperor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Supreme authority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Subas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Provinces under governors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Mansabdars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Ranked officers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Revenue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Land tax system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How the empire was run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1">
                <a:solidFill>
                  <a:schemeClr val="tx1"/>
                </a:solidFill>
                <a:latin typeface="+mj-lt"/>
              </a:rPr>
              <a:t>Mughal art blended Persian, Central Asian and Indian traditions into something new.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A common summary by historians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Ruler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Reign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Known for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Babur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1526–1530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Founding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Akbar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1556–1605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Administration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Shah Jahan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1628–1658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Architecture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Dates are approximate where historians differ.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At a glance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238750" cy="4114800"/>
          </a:xfrm>
          <a:prstGeom prst="roundRect">
            <a:avLst>
              <a:gd name="adj" fmla="val 185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Before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Many small kingdoms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Varied tax systems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Regional styles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09750"/>
            <a:ext cx="5238750" cy="4114800"/>
          </a:xfrm>
          <a:prstGeom prst="roundRect">
            <a:avLst>
              <a:gd name="adj" fmla="val 185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After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Unified administration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Standard revenue system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Indo-Islamic architecture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Before and after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Taj Mahal, Red Fort, gardens.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Cuisine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Biryani, kebabs, kormas.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Language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Growth of Urdu.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Legacy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Discussion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What made Akbar's rule distinctive?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Why did the empire decline?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How do Mughal buildings mix cultures?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Which legacy do you see today?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850" b="1" i="0">
                <a:solidFill>
                  <a:schemeClr val="bg1"/>
                </a:solidFill>
                <a:latin typeface="+mj-lt"/>
              </a:rPr>
              <a:t>The Indus Valley Civilisation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Cities, trade and daily life 4,500 years ago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Chapter 2 · The Indus Valley Civilisation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719060" y="1809750"/>
            <a:ext cx="3787140" cy="4114800"/>
          </a:xfrm>
          <a:prstGeom prst="roundRect">
            <a:avLst>
              <a:gd name="adj" fmla="val 20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Also called the Harappan Civilisation, after its first excavated site.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One of the world's earliest urban civilisations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Flourished along the Indus and Ghaggar-Hakra rivers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Known for town planning, trade and crafts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Its script is still not deciphered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685800" y="3537966"/>
            <a:ext cx="108204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58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c. 3300 BCE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Early phase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Farming villages grow</a:t>
            </a:r>
          </a:p>
        </p:txBody>
      </p:sp>
      <p:sp>
        <p:nvSpPr>
          <p:cNvPr id="9" name="Oval 8"/>
          <p:cNvSpPr/>
          <p:nvPr/>
        </p:nvSpPr>
        <p:spPr>
          <a:xfrm>
            <a:off x="33909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909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c. 2600 BCE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Mature phase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9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Great cities flourish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c. 1900 BCE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Decline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Cities slowly abandoned</a:t>
            </a:r>
          </a:p>
        </p:txBody>
      </p:sp>
      <p:sp>
        <p:nvSpPr>
          <p:cNvPr id="17" name="Oval 16"/>
          <p:cNvSpPr/>
          <p:nvPr/>
        </p:nvSpPr>
        <p:spPr>
          <a:xfrm>
            <a:off x="88011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011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1921 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011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Discovery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011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Harappa excavated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dates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oundRect">
            <a:avLst>
              <a:gd name="adj" fmla="val 27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Map /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Across present-day Pakistan and north-west India.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Major sites include Harappa, Mohenjo-daro, Lothal, Dholavira and Kalibangan. Rivers gave fertile soil for farming and routes for trade.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Where it flourished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Fertile rivers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Floods left rich soil for crops.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Trade routes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Links with Mesopotamia by sea.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Skilled crafts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Beads, pottery and metalwork.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Causes and conditions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605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5367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701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358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319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Farmers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CULTIVATORS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Grew wheat, barley and cotton.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688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Artisans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688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CRAFTSPEOPLE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450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Made seals, beads and pottery.</a:t>
            </a:r>
          </a:p>
        </p:txBody>
      </p:sp>
      <p:sp>
        <p:nvSpPr>
          <p:cNvPr id="20" name="Oval 19"/>
          <p:cNvSpPr/>
          <p:nvPr/>
        </p:nvSpPr>
        <p:spPr>
          <a:xfrm>
            <a:off x="86741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7503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837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8494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455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756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Traders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756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MERCHANTS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518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Exchanged goods over land and sea.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Who was involved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Citadel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Raised public area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Lower town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Homes with courtyards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Great Bath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Public water tank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Granary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Stored grain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Life in a Harappan city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1">
                <a:solidFill>
                  <a:schemeClr val="tx1"/>
                </a:solidFill>
                <a:latin typeface="+mj-lt"/>
              </a:rPr>
              <a:t>The drainage of Mohenjo-daro is among the most advanced of the ancient world.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A widely shared archaeological view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410200"/>
                <a:gridCol w="54102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Feature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Detail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Script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About 400 signs, undeciphered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Crops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Wheat, barley, cotton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Metals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Copper, bronze, gold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Dates are approximate where historians differ.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At a glance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238750" cy="4114800"/>
          </a:xfrm>
          <a:prstGeom prst="roundRect">
            <a:avLst>
              <a:gd name="adj" fmla="val 185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Before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Small farming villages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Local exchange only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Mud huts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09750"/>
            <a:ext cx="5238750" cy="4114800"/>
          </a:xfrm>
          <a:prstGeom prst="roundRect">
            <a:avLst>
              <a:gd name="adj" fmla="val 185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After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Planned cities with drains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Long-distance trade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Standard baked bricks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Before and after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Town planning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Grid streets and drainage.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Weights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Standard measures for trade.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Crafts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Bead and pottery traditions.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Legacy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Discussion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Why might the cities have declined?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What does town planning tell us about rulers?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How could the script be deciphered?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Compare a Harappan home with yours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700" b="1" i="0">
                <a:solidFill>
                  <a:schemeClr val="bg1"/>
                </a:solidFill>
                <a:latin typeface="+mj-lt"/>
              </a:rPr>
              <a:t>The Indian Freedom Struggle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From 1857 to Independence in 1947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Chapter 3 · The Indian Freedom Struggle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719060" y="1809750"/>
            <a:ext cx="3787140" cy="4114800"/>
          </a:xfrm>
          <a:prstGeom prst="roundRect">
            <a:avLst>
              <a:gd name="adj" fmla="val 20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Many movements ran side by side, in every region.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A long movement against colonial rule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Moderates, revolutionaries and mass movements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Non-violence became its most powerful tool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Independence came on 15 August 1947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685800" y="3537966"/>
            <a:ext cx="108204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58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1857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Revolt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The great uprising</a:t>
            </a:r>
          </a:p>
        </p:txBody>
      </p:sp>
      <p:sp>
        <p:nvSpPr>
          <p:cNvPr id="9" name="Oval 8"/>
          <p:cNvSpPr/>
          <p:nvPr/>
        </p:nvSpPr>
        <p:spPr>
          <a:xfrm>
            <a:off x="33909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909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1885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Congress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9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Indian National Congress founded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1930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Salt March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Civil Disobedience</a:t>
            </a:r>
          </a:p>
        </p:txBody>
      </p:sp>
      <p:sp>
        <p:nvSpPr>
          <p:cNvPr id="17" name="Oval 16"/>
          <p:cNvSpPr/>
          <p:nvPr/>
        </p:nvSpPr>
        <p:spPr>
          <a:xfrm>
            <a:off x="88011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011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1947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011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Freedom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011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India becomes independent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dates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27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Map /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From cities to villages, every region took part.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Protests, boycotts and marches spread through newspapers, songs and meetings in many languages.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 nationwide movement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Economic drain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Wealth flowed out of India.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Unfair laws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Heavy taxes and restrictions.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550" b="1" i="0">
                <a:solidFill>
                  <a:schemeClr val="tx1"/>
                </a:solidFill>
                <a:latin typeface="+mj-lt"/>
              </a:rPr>
              <a:t>National awakening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Education and reform movements.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Causes and conditions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605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5367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701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358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319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Leaders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ORGANISERS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Led movements and inspired millions.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688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Students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688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YOUTH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450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Joined boycotts and protests.</a:t>
            </a:r>
          </a:p>
        </p:txBody>
      </p:sp>
      <p:sp>
        <p:nvSpPr>
          <p:cNvPr id="20" name="Oval 19"/>
          <p:cNvSpPr/>
          <p:nvPr/>
        </p:nvSpPr>
        <p:spPr>
          <a:xfrm>
            <a:off x="86741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7503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837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8494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455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756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Women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756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PARTICIPANTS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518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Marched, picketed and organised.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Who was involved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Swadeshi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Boycott foreign goods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Non-Cooperation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Mass refusal to cooperate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Civil Disobedience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Breaking unjust laws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Quit India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Final call for freedom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Major movements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1">
                <a:solidFill>
                  <a:schemeClr val="tx1"/>
                </a:solidFill>
                <a:latin typeface="+mj-lt"/>
              </a:rPr>
              <a:t>At the stroke of the midnight hour, when the world sleeps, India will awake to life and freedom.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From the speech on the eve of Independence, 1947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Year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Event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Significance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1919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Jallianwala Bagh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Turned opinion against rule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1930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Salt March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Mass civil disobedience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1942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Quit India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Final mass movement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Dates are approximate where historians differ.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At a glance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238750" cy="4114800"/>
          </a:xfrm>
          <a:prstGeom prst="roundRect">
            <a:avLst>
              <a:gd name="adj" fmla="val 185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Before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Colonial rule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No vote for most people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Economic exploitation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09750"/>
            <a:ext cx="5238750" cy="4114800"/>
          </a:xfrm>
          <a:prstGeom prst="roundRect">
            <a:avLst>
              <a:gd name="adj" fmla="val 185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After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Sovereign nation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Universal adult franchise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Own Constitution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Before and after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Democracy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world's largest.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Non-violence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Inspired movements worldwide.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Unity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Diversity as strength.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Legacy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Discussion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Why did non-violence work?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What role did ordinary people play?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How did newspapers help?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What does freedom mean to you today?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The Maurya Empire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Chandragupta, Ashoka and India's first great empire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Chapter 4 · The Maurya Empire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719060" y="1809750"/>
            <a:ext cx="3787140" cy="4114800"/>
          </a:xfrm>
          <a:prstGeom prst="roundRect">
            <a:avLst>
              <a:gd name="adj" fmla="val 20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Much of what we know comes from inscriptions and visitors' accounts.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Founded by Chandragupta Maurya around 321 BCE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Capital at Pataliputra (modern Patna)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Ashoka spread a message of dhamma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A strong administration and road network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685800" y="3537966"/>
            <a:ext cx="108204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58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c. 321 BCE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Founding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Chandragupta takes power</a:t>
            </a:r>
          </a:p>
        </p:txBody>
      </p:sp>
      <p:sp>
        <p:nvSpPr>
          <p:cNvPr id="9" name="Oval 8"/>
          <p:cNvSpPr/>
          <p:nvPr/>
        </p:nvSpPr>
        <p:spPr>
          <a:xfrm>
            <a:off x="33909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909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c. 268 BCE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Ashoka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9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Becomes emperor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c. 261 BCE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Kalinga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 war that changed Ashoka</a:t>
            </a:r>
          </a:p>
        </p:txBody>
      </p:sp>
      <p:sp>
        <p:nvSpPr>
          <p:cNvPr id="17" name="Oval 16"/>
          <p:cNvSpPr/>
          <p:nvPr/>
        </p:nvSpPr>
        <p:spPr>
          <a:xfrm>
            <a:off x="88011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011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c. 185 BCE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011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End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011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The empire declines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dates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oundRect">
            <a:avLst>
              <a:gd name="adj" fmla="val 27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Map /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From Afghanistan to Bengal and the Deccan.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Royal roads linked Pataliputra to distant provinces. Ashoka's edicts were carved on rocks and pillars across the land.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The empire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Strong army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Infantry, cavalry and elephants.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Wise counsel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Advisers and planning.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Rich land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Fertile Ganga plains.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Causes and conditions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605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5367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701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358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319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Chandragupta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FOUNDER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Built the empire through conquest.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688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Ashoka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688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EMPEROR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450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Turned to peace after Kalinga.</a:t>
            </a:r>
          </a:p>
        </p:txBody>
      </p:sp>
      <p:sp>
        <p:nvSpPr>
          <p:cNvPr id="20" name="Oval 19"/>
          <p:cNvSpPr/>
          <p:nvPr/>
        </p:nvSpPr>
        <p:spPr>
          <a:xfrm>
            <a:off x="86741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7503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837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8494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455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756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Officials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756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ADMINISTRATORS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518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Ran provinces and taxes.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Who was involved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Kalinga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War and suffering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Change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Turn to non-violence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Edicts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Messages in stone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Spread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Missions abroad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Ashoka's dhamma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1">
                <a:solidFill>
                  <a:schemeClr val="tx1"/>
                </a:solidFill>
                <a:latin typeface="+mj-lt"/>
              </a:rPr>
              <a:t>All people are my children.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From an edict attributed to Ashoka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410200"/>
                <a:gridCol w="54102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Item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Detail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Capital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Pataliputra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Script of edicts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Mostly Brahmi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Symbol today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Lion Capital of Sarnath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Dates are approximate where historians differ.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At a glance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238750" cy="4114800"/>
          </a:xfrm>
          <a:prstGeom prst="roundRect">
            <a:avLst>
              <a:gd name="adj" fmla="val 185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Before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Rival kingdoms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Local rules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Frequent wars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09750"/>
            <a:ext cx="5238750" cy="4114800"/>
          </a:xfrm>
          <a:prstGeom prst="roundRect">
            <a:avLst>
              <a:gd name="adj" fmla="val 185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After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One large empire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Common administration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A message of peace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Before and after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National emblem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Lion Capital of Sarnath.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Ashoka Chakra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 our national flag.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Governance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Ideas of welfare and order.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Legacy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Discussion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Why did Kalinga change Ashoka?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How did edicts spread messages?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What made the administration strong?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Why is the Lion Capital our emblem?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05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World War II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Causes, major events and consequences (1939–1945)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Chapter 5 · World War II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719060" y="1809750"/>
            <a:ext cx="3787140" cy="4114800"/>
          </a:xfrm>
          <a:prstGeom prst="roundRect">
            <a:avLst>
              <a:gd name="adj" fmla="val 20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Over two million Indian soldiers served in the war.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Fought between the Allies and the Axis powers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Began in 1939 and ended in 1945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Tens of millions of lives were lost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Led to the United Nations and decolonisation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685800" y="3537966"/>
            <a:ext cx="108204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58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1939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Start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Invasion of Poland</a:t>
            </a:r>
          </a:p>
        </p:txBody>
      </p:sp>
      <p:sp>
        <p:nvSpPr>
          <p:cNvPr id="9" name="Oval 8"/>
          <p:cNvSpPr/>
          <p:nvPr/>
        </p:nvSpPr>
        <p:spPr>
          <a:xfrm>
            <a:off x="33909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909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1941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Expansion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9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War spreads to the Pacific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1944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Turning point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Allied landings in Europe</a:t>
            </a:r>
          </a:p>
        </p:txBody>
      </p:sp>
      <p:sp>
        <p:nvSpPr>
          <p:cNvPr id="17" name="Oval 16"/>
          <p:cNvSpPr/>
          <p:nvPr/>
        </p:nvSpPr>
        <p:spPr>
          <a:xfrm>
            <a:off x="88011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011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1945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011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End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011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Surrender of the Axis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dates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27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Map /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Fought in Europe, Africa, Asia and at sea.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Battles stretched from the Atlantic to the Pacific. Civilians suffered bombing, famine and displacement.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 global war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Unfair treaty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Anger over the post-WWI settlement.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Aggression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Expansionist regimes.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Weak response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Appeasement failed.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Causes and conditions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605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5367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701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358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319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Soldiers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ARMED FORCES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Fought on many fronts.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688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Civilians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688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HOME FRONT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450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Worked in factories and farms.</a:t>
            </a:r>
          </a:p>
        </p:txBody>
      </p:sp>
      <p:sp>
        <p:nvSpPr>
          <p:cNvPr id="20" name="Oval 19"/>
          <p:cNvSpPr/>
          <p:nvPr/>
        </p:nvSpPr>
        <p:spPr>
          <a:xfrm>
            <a:off x="86741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7503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837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8494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455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756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Leaders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756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HEADS OF STATE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518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Directed the war effort.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Who was involved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1939–40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Rapid early advances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1941–42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Global expansion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1943–44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Allies gain ground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1945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End of the war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phases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1">
                <a:solidFill>
                  <a:schemeClr val="tx1"/>
                </a:solidFill>
                <a:latin typeface="+mj-lt"/>
              </a:rPr>
              <a:t>Never again — the lesson the world tried to write into its new institutions.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A common post-war theme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Year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Event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Effect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1939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War begins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Europe at war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1945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War ends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UN founded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1947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Aftermath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Wave of independence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Dates are approximate where historians differ.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At a glance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238750" cy="4114800"/>
          </a:xfrm>
          <a:prstGeom prst="roundRect">
            <a:avLst>
              <a:gd name="adj" fmla="val 185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Before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League of Nations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Colonial empires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Great powers in Europe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09750"/>
            <a:ext cx="5238750" cy="4114800"/>
          </a:xfrm>
          <a:prstGeom prst="roundRect">
            <a:avLst>
              <a:gd name="adj" fmla="val 185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After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United Nations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Decolonisation begins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Two superpowers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Before and after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United Nations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forum for peace.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Human rights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Universal Declaration, 1948.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Decolonisation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New nations including India.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Legacy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Discussion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Could the war have been prevented?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How did the war affect India?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Why was the UN created?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What lessons matter today?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The Vijayanagara Empire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Hampi and the glory of the Deccan (1336–1646)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Chapter 6 · The Vijayanagara Empire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719060" y="1809750"/>
            <a:ext cx="3787140" cy="4114800"/>
          </a:xfrm>
          <a:prstGeom prst="roundRect">
            <a:avLst>
              <a:gd name="adj" fmla="val 20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Travellers described markets of gems and spices.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Founded in 1336 by Harihara and Bukka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Capital at Hampi on the Tungabhadra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Famous for temples, markets and irrigation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Peak under Krishnadevaraya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685800" y="3537966"/>
            <a:ext cx="108204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58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1336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Founding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The empire begins</a:t>
            </a:r>
          </a:p>
        </p:txBody>
      </p:sp>
      <p:sp>
        <p:nvSpPr>
          <p:cNvPr id="9" name="Oval 8"/>
          <p:cNvSpPr/>
          <p:nvPr/>
        </p:nvSpPr>
        <p:spPr>
          <a:xfrm>
            <a:off x="33909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909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1509–1529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Krishnadevaraya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9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Golden age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1565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Talikota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Major defeat</a:t>
            </a:r>
          </a:p>
        </p:txBody>
      </p:sp>
      <p:sp>
        <p:nvSpPr>
          <p:cNvPr id="17" name="Oval 16"/>
          <p:cNvSpPr/>
          <p:nvPr/>
        </p:nvSpPr>
        <p:spPr>
          <a:xfrm>
            <a:off x="88011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011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1646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011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End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011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The empire fades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dates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oundRect">
            <a:avLst>
              <a:gd name="adj" fmla="val 27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Map /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A fortified city among granite hills.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Temples, bazaars, tanks and royal enclosures spread across the landscape, now a World Heritage Site.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Hampi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Trade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Ports and spice routes.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Irrigation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Tanks and canals for farming.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Defence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Strong forts and army.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Causes and conditions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605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5367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701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358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319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Founders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HARIHARA AND BUKKA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Established the kingdom.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688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Krishnadevaraya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688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EMPEROR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450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Patron of arts and literature.</a:t>
            </a:r>
          </a:p>
        </p:txBody>
      </p:sp>
      <p:sp>
        <p:nvSpPr>
          <p:cNvPr id="20" name="Oval 19"/>
          <p:cNvSpPr/>
          <p:nvPr/>
        </p:nvSpPr>
        <p:spPr>
          <a:xfrm>
            <a:off x="86741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7503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837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8494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455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756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Merchants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756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TRADERS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518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Spices, gems and horses.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Who was involved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Temples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Art and festivals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Bazaars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Gems and cloth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Tanks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Stepwells and reservoirs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Palaces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Royal enclosures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City life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1">
                <a:solidFill>
                  <a:schemeClr val="tx1"/>
                </a:solidFill>
                <a:latin typeface="+mj-lt"/>
              </a:rPr>
              <a:t>The city is as large as Rome, and very beautiful to the sight.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Paraphrase of a traveller's account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410200"/>
                <a:gridCol w="54102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Feature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Example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Temple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Virupaksha, Vittala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Art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Stone chariot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Water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Stepped tanks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Dates are approximate where historians differ.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At a glance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238750" cy="4114800"/>
          </a:xfrm>
          <a:prstGeom prst="roundRect">
            <a:avLst>
              <a:gd name="adj" fmla="val 185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Before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Scattered Deccan kingdoms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Frequent raids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Local markets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09750"/>
            <a:ext cx="5238750" cy="4114800"/>
          </a:xfrm>
          <a:prstGeom prst="roundRect">
            <a:avLst>
              <a:gd name="adj" fmla="val 185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After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A strong southern empire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Rich trade network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Grand temple architecture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Before and after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Hampi's temples.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Literature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Telugu and Kannada works.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Water systems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Tanks still in use.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Legacy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Discussion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Why was Hampi so wealthy?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What happened after Talikota?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How did geography help defence?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What can we learn from its water systems?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433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Questions and discussion.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history-196">
  <a:themeElements>
    <a:clrScheme name="Morphiq history-196">
      <a:dk1>
        <a:srgbClr val="1B1B1B"/>
      </a:dk1>
      <a:lt1>
        <a:srgbClr val="FAF7F0"/>
      </a:lt1>
      <a:dk2>
        <a:srgbClr val="5E5A52"/>
      </a:dk2>
      <a:lt2>
        <a:srgbClr val="EFE9DC"/>
      </a:lt2>
      <a:accent1>
        <a:srgbClr val="C8553D"/>
      </a:accent1>
      <a:accent2>
        <a:srgbClr val="2B4C7E"/>
      </a:accent2>
      <a:accent3>
        <a:srgbClr val="E3B23C"/>
      </a:accent3>
      <a:accent4>
        <a:srgbClr val="6B8F71"/>
      </a:accent4>
      <a:accent5>
        <a:srgbClr val="F1DAD0"/>
      </a:accent5>
      <a:accent6>
        <a:srgbClr val="D6D4CE"/>
      </a:accent6>
      <a:hlink>
        <a:srgbClr val="C8553D"/>
      </a:hlink>
      <a:folHlink>
        <a:srgbClr val="2B4C7E"/>
      </a:folHlink>
    </a:clrScheme>
    <a:fontScheme name="Morphiq history-196">
      <a:majorFont>
        <a:latin typeface="Crimson Pro"/>
        <a:ea typeface=""/>
        <a:cs typeface=""/>
      </a:majorFont>
      <a:minorFont>
        <a:latin typeface="Wor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Unit: Ancient to Modern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