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TURNING POINTS IN HISTORY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TURNING POINTS IN HISTORY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TURNING POINTS IN HISTORY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TURNING POINTS IN HISTORY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589112" y="2297430"/>
            <a:ext cx="2202180" cy="22021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414929" y="2297430"/>
            <a:ext cx="550545" cy="220218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084602" y="2297430"/>
            <a:ext cx="1211199" cy="220218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754275" y="2297430"/>
            <a:ext cx="1871853" cy="220218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8787088" y="2737866"/>
            <a:ext cx="1806227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589112" y="3398520"/>
            <a:ext cx="2202180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87088" y="4059174"/>
            <a:ext cx="1806227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7790688" y="4467225"/>
            <a:ext cx="106077" cy="2184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7989901" y="4492981"/>
            <a:ext cx="112372" cy="357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8200409" y="4453713"/>
            <a:ext cx="117819" cy="2626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8420642" y="4376332"/>
            <a:ext cx="122415" cy="4621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8649025" y="4265903"/>
            <a:ext cx="126162" cy="6343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8883986" y="4127489"/>
            <a:ext cx="129060" cy="7791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9" name="Connector 18"/>
          <p:cNvCxnSpPr/>
          <p:nvPr/>
        </p:nvCxnSpPr>
        <p:spPr>
          <a:xfrm flipV="1">
            <a:off x="9123951" y="3966155"/>
            <a:ext cx="131108" cy="8966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9367348" y="3786965"/>
            <a:ext cx="132308" cy="9867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9612604" y="3594983"/>
            <a:ext cx="132658" cy="10495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858146" y="3395275"/>
            <a:ext cx="132158" cy="10849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10102402" y="3192904"/>
            <a:ext cx="130809" cy="10930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10343797" y="2992935"/>
            <a:ext cx="128611" cy="10737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 flipV="1">
            <a:off x="10580759" y="2800431"/>
            <a:ext cx="125563" cy="102718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10811716" y="2620457"/>
            <a:ext cx="121666" cy="9532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11035095" y="2458078"/>
            <a:ext cx="116919" cy="8519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 flipV="1">
            <a:off x="11249321" y="2318358"/>
            <a:ext cx="111324" cy="7232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9" name="Connector 28"/>
          <p:cNvCxnSpPr/>
          <p:nvPr/>
        </p:nvCxnSpPr>
        <p:spPr>
          <a:xfrm flipV="1">
            <a:off x="11452824" y="2206361"/>
            <a:ext cx="104878" cy="5672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30" name="Connector 29"/>
          <p:cNvCxnSpPr/>
          <p:nvPr/>
        </p:nvCxnSpPr>
        <p:spPr>
          <a:xfrm flipV="1">
            <a:off x="11644029" y="2127152"/>
            <a:ext cx="97583" cy="3839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31" name="Isosceles Triangle 30"/>
          <p:cNvSpPr/>
          <p:nvPr/>
        </p:nvSpPr>
        <p:spPr>
          <a:xfrm rot="3600000">
            <a:off x="11636045" y="1941195"/>
            <a:ext cx="247650" cy="32385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1333500"/>
            <a:ext cx="10820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HISTORY UNIT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Presenter Name   ·   6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0" i="0">
                <a:solidFill>
                  <a:schemeClr val="tx1"/>
                </a:solidFill>
                <a:latin typeface="+mj-lt"/>
              </a:rPr>
              <a:t>Turning Points in History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complete history unit for classroom teaching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Maurya Empire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486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4955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4955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Indian Freedom Struggle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1718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1813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1813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Mughal Empire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38576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38671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38671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Vijayanagara Empire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5434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5529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5529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World War II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229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85800" y="5238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5238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Indus Valley Civilisation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638300" y="5915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17764" y="1809750"/>
            <a:ext cx="3488436" cy="4000500"/>
          </a:xfrm>
          <a:prstGeom prst="roundRect">
            <a:avLst>
              <a:gd name="adj" fmla="val 21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152382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75342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3014" y="41757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Chapters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The Maurya Empire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Chandragupta, Ashoka and India's first great empire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1 · The Maurya Empire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719060" y="1809750"/>
            <a:ext cx="378714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Much of what we know comes from inscriptions and visitors' accounts.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Founded by Chandragupta Maurya around 321 BCE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Capital at Pataliputra (modern Patna)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Ashoka spread a message of dhamma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strong administration and road network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1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c. 321 BCE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Chandragupta takes power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c. 268 BCE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Ashoka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Becomes emperor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c. 261 BCE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Kalinga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war that changed Ashoka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c. 185 BCE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empire declines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1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From Afghanistan to Bengal and the Deccan.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Royal roads linked Pataliputra to distant provinces. Ashoka's edicts were carved on rocks and pillars across the land.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empire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Strong army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Infantry, cavalry and elephants.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Wise counsel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Advisers and planning.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Rich land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Fertile Ganga plains.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1</a:t>
            </a:r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Chandragupta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FOUNDER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the empire through conquest.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Ashoka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EMPEROR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Turned to peace after Kalinga.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Officials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ADMINISTRATORS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Ran provinces and taxes.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1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Kalinga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War and suffering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Change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Turn to non-violence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Edicts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Messages in stone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Spread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Missions abroad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Ashoka's dhamma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All people are my children.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From an edict attributed to Ashoka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Detail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Capital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Pataliputra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Script of edicts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Mostly Brahmi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Symbol today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Lion Capital of Sarnath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Rival kingdoms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Local rules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Frequent wars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 large empire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Common administration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 message of peace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National emblem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Lion Capital of Sarnath.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Ashoka Chakra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 our national flag.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Governance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Ideas of welfare and order.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did Kalinga change Ashoka?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did edicts spread messages?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made the administration strong?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is the Lion Capital our emblem?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The Indian Freedom Struggle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From 1857 to Independence in 1947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2 · The Indian Freedom Struggle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2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719060" y="1809750"/>
            <a:ext cx="378714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Many movements ran side by side, in every region.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long movement against colonial rule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Moderates, revolutionaries and mass movements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Non-violence became its most powerful tool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Independence came on 15 August 1947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2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1857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Revolt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great uprising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1885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Congress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Indian National Congress founded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Salt March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Civil Disobedience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1947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Freedom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India becomes independent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2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From cities to villages, every region took part.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Protests, boycotts and marches spread through newspapers, songs and meetings in many languages.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 nationwide movement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Economic drain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Wealth flowed out of India.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Unfair laws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Heavy taxes and restrictions.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National awakening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Education and reform movements.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2</a:t>
            </a:r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ORGANISERS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Led movements and inspired millions.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Students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YOUTH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Joined boycotts and protests.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Women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PARTICIPANTS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Marched, picketed and organised.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2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Swadeshi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Boycott foreign goods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Non-Cooperation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Mass refusal to cooperate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Civil Disobedience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Breaking unjust laws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Quit India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Final call for freedom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Major movements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At the stroke of the midnight hour, when the world sleeps, India will awake to life and freedom.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From the speech on the eve of Independence, 1947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Year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Event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Significance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1919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Jallianwala Bagh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Turned opinion against rule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1930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Salt March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Mass civil disobedience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1942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Quit India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Final mass movement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Colonial rule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vote for most people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Economic exploitation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Sovereign nation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Universal adult franchise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Own Constitution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Democracy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world's largest.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Non-violence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Inspired movements worldwide.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Diversity as strength.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did non-violence work?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role did ordinary people play?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did newspapers help?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does freedom mean to you today?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The Mughal Empire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Rulers, art and administration (1526–1857)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3 · The Mughal Empire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719060" y="1809750"/>
            <a:ext cx="378714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Akbar's mansabdari system organised nobles by rank.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Founded by Babur after the First Battle of Panipat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Height under Akbar, Jahangir and Shah Jahan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Strong administration and grand monuments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Declined after the 18th century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3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1526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Panipat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Babur founds the empire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1556–1605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Akbar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Expansion and reform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1632–1653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Taj Mahal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Built under Shah Jahan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1857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Last emperor exiled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3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From Kabul to Bengal and the Deccan.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Capitals moved between Agra, Fatehpur Sikri, Lahore and Delhi. Roads and sarais linked the provinces.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empire at its height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Military strength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Cavalry and gunpowder.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Administration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Provinces, revenue and ranks.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Alliances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Treaties with local rulers.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3</a:t>
            </a:r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Babur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FOUNDER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First emperor, wrote the Baburnama.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Akbar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REFORMER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Known for policies of tolerance.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Shah Jahan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BUILDER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Commissioned the Taj Mahal.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3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Emperor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Supreme authority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Subas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Provinces under governors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Mansabdars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Ranked officers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Revenue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Land tax system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How the empire was run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Mughal art blended Persian, Central Asian and Indian traditions into something new.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common summary by historians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Ruler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Reign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Known for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Babur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1526–1530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Founding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Akbar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1556–1605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Administration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Shah Jahan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1628–1658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Architecture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Many small kingdoms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Varied tax systems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Regional styles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Unified administration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Standard revenue system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Indo-Islamic architecture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Taj Mahal, Red Fort, gardens.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Cuisine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Biryani, kebabs, kormas.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Language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Growth of Urdu.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made Akbar's rule distinctive?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did the empire decline?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do Mughal buildings mix cultures?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Which legacy do you see today?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The Vijayanagara Empire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Hampi and the glory of the Deccan (1336–1646)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4 · The Vijayanagara Empire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719060" y="1809750"/>
            <a:ext cx="378714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Travellers described markets of gems and spices.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Founded in 1336 by Harihara and Bukka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Capital at Hampi on the Tungabhadra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Famous for temples, markets and irrigation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Peak under Krishnadevaraya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4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1336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empire begins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1509–1529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Krishnadevaraya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Golden age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1565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Talikota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Major defeat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1646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empire fades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4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A fortified city among granite hills.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Temples, bazaars, tanks and royal enclosures spread across the landscape, now a World Heritage Site.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Hampi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Ports and spice routes.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Irrigation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Tanks and canals for farming.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Defence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Strong forts and army.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4</a:t>
            </a:r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HARIHARA AND BUKKA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Established the kingdom.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Krishnadevaraya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EMPEROR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Patron of arts and literature.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Merchants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TRADERS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Spices, gems and horses.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4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Temples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Art and festivals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Bazaars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Gems and cloth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Tanks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Stepwells and reservoirs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Palaces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Royal enclosures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City life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The city is as large as Rome, and very beautiful to the sight.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Paraphrase of a traveller's account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Feature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Temple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Virupaksha, Vittala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Art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Stone chariot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Stepped tanks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Scattered Deccan kingdoms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Frequent raids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Local markets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 strong southern empire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Rich trade network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Grand temple architecture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Hampi's temples.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Literature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Telugu and Kannada works.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Water systems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Tanks still in use.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was Hampi so wealthy?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happened after Talikota?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did geography help defence?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can we learn from its water systems?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World War II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Causes, major events and consequences (1939–1945)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5 · World War II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719060" y="1809750"/>
            <a:ext cx="378714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Over two million Indian soldiers served in the war.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Fought between the Allies and the Axis powers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Began in 1939 and ended in 1945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Tens of millions of lives were lost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Led to the United Nations and decolonisation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5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Invasion of Poland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1941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War spreads to the Pacific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1944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Turning point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Allied landings in Europe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1945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Surrender of the Axis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5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Fought in Europe, Africa, Asia and at sea.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Battles stretched from the Atlantic to the Pacific. Civilians suffered bombing, famine and displacement.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 global war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Unfair treaty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Anger over the post-WWI settlement.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Aggression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Expansionist regimes.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Weak response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Appeasement failed.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5</a:t>
            </a:r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Soldiers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ARMED FORCES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Fought on many fronts.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Civilians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HOME FRONT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Worked in factories and farms.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HEADS OF STATE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Directed the war effort.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5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1939–40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Rapid early advances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1941–42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Global expansion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1943–44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Allies gain ground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1945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End of the war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phases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Never again — the lesson the world tried to write into its new institutions.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common post-war theme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5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Year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Event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Effect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1939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 begins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Europe at war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1945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 ends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UN founded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1947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Aftermath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Wave of independence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League of Nations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Colonial empires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Great powers in Europe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United Nations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Decolonisation begins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Two superpowers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United Nations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forum for peace.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Human rights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Universal Declaration, 1948.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Decolonisation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nations including India.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Could the war have been prevented?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did the war affect India?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was the UN created?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lessons matter today?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The Indus Valley Civilisation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Cities, trade and daily life 4,500 years ago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6 · The Indus Valley Civilisation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719060" y="1809750"/>
            <a:ext cx="378714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Also called the Harappan Civilisation, after its first excavated site.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One of the world's earliest urban civilisations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Flourished along the Indus and Ghaggar-Hakra rivers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Known for town planning, trade and crafts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Its script is still not deciphered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6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c. 3300 BCE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Early phase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Farming villages grow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c. 2600 BCE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Mature phase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Great cities flourish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c. 1900 BCE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Decline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Cities slowly abandoned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1921 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Discovery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Harappa excavated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6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Across present-day Pakistan and north-west India.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Major sites include Harappa, Mohenjo-daro, Lothal, Dholavira and Kalibangan. Rivers gave fertile soil for farming and routes for trade.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Where it flourished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Fertile rivers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Floods left rich soil for crops.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Trade routes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Links with Mesopotamia by sea.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Skilled crafts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Beads, pottery and metalwork.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6</a:t>
            </a:r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Farmers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CULTIVATORS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Grew wheat, barley and cotton.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Artisans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CRAFTSPEOPLE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Made seals, beads and pottery.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Traders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MERCHANTS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Exchanged goods over land and sea.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6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Citadel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Raised public area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Lower town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Homes with courtyards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Great Bath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Public water tank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Granary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Stored grain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Life in a Harappan city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The drainage of Mohenjo-daro is among the most advanced of the ancient world.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widely shared archaeological view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Feature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Detail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Script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About 400 signs, undeciphered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Crops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Wheat, barley, cotton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Metals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Copper, bronze, gold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6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farming villages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Local exchange only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Mud huts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Planned cities with drains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Long-distance trade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Standard baked bricks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Town planning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Grid streets and drainage.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Weights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Standard measures for trade.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Bead and pottery traditions.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CHAPTER 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might the cities have declined?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does town planning tell us about rulers?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could the script be deciphered?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Compare a Harappan home with yours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197">
  <a:themeElements>
    <a:clrScheme name="Morphiq history-197">
      <a:dk1>
        <a:srgbClr val="2A1F17"/>
      </a:dk1>
      <a:lt1>
        <a:srgbClr val="F6EFE6"/>
      </a:lt1>
      <a:dk2>
        <a:srgbClr val="6E5B4B"/>
      </a:dk2>
      <a:lt2>
        <a:srgbClr val="EADBC8"/>
      </a:lt2>
      <a:accent1>
        <a:srgbClr val="B5552B"/>
      </a:accent1>
      <a:accent2>
        <a:srgbClr val="3D5A4A"/>
      </a:accent2>
      <a:accent3>
        <a:srgbClr val="D9A441"/>
      </a:accent3>
      <a:accent4>
        <a:srgbClr val="7C3A2D"/>
      </a:accent4>
      <a:accent5>
        <a:srgbClr val="EAD3C4"/>
      </a:accent5>
      <a:accent6>
        <a:srgbClr val="D5CEC5"/>
      </a:accent6>
      <a:hlink>
        <a:srgbClr val="B5552B"/>
      </a:hlink>
      <a:folHlink>
        <a:srgbClr val="3D5A4A"/>
      </a:folHlink>
    </a:clrScheme>
    <a:fontScheme name="Morphiq history-197">
      <a:majorFont>
        <a:latin typeface="EB Garamond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Turning Points in History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