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INDUSTRIAL REVOLUTION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INDUSTRIAL REVOLUTION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INDUSTRIAL REVOLUTION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INDUSTRIAL REVOLUTION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589112" y="2297430"/>
            <a:ext cx="2202180" cy="22021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414929" y="2297430"/>
            <a:ext cx="550545" cy="220218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084602" y="2297430"/>
            <a:ext cx="1211199" cy="220218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754275" y="2297430"/>
            <a:ext cx="1871853" cy="220218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8787088" y="2737866"/>
            <a:ext cx="1806227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589112" y="3398520"/>
            <a:ext cx="2202180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787088" y="4059174"/>
            <a:ext cx="1806227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7790688" y="4467225"/>
            <a:ext cx="106077" cy="2184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7989901" y="4492981"/>
            <a:ext cx="112372" cy="357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8200409" y="4453713"/>
            <a:ext cx="117819" cy="2626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8420642" y="4376332"/>
            <a:ext cx="122415" cy="4621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8649025" y="4265903"/>
            <a:ext cx="126162" cy="6343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8883986" y="4127489"/>
            <a:ext cx="129060" cy="7791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9" name="Connector 18"/>
          <p:cNvCxnSpPr/>
          <p:nvPr/>
        </p:nvCxnSpPr>
        <p:spPr>
          <a:xfrm flipV="1">
            <a:off x="9123951" y="3966155"/>
            <a:ext cx="131108" cy="8966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0" name="Connector 19"/>
          <p:cNvCxnSpPr/>
          <p:nvPr/>
        </p:nvCxnSpPr>
        <p:spPr>
          <a:xfrm flipV="1">
            <a:off x="9367348" y="3786965"/>
            <a:ext cx="132308" cy="9867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9612604" y="3594983"/>
            <a:ext cx="132658" cy="10495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9858146" y="3395275"/>
            <a:ext cx="132158" cy="10849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10102402" y="3192904"/>
            <a:ext cx="130809" cy="10930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4" name="Connector 23"/>
          <p:cNvCxnSpPr/>
          <p:nvPr/>
        </p:nvCxnSpPr>
        <p:spPr>
          <a:xfrm flipV="1">
            <a:off x="10343797" y="2992935"/>
            <a:ext cx="128611" cy="10737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5" name="Connector 24"/>
          <p:cNvCxnSpPr/>
          <p:nvPr/>
        </p:nvCxnSpPr>
        <p:spPr>
          <a:xfrm flipV="1">
            <a:off x="10580759" y="2800431"/>
            <a:ext cx="125563" cy="102718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10811716" y="2620457"/>
            <a:ext cx="121666" cy="9532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 flipV="1">
            <a:off x="11035095" y="2458078"/>
            <a:ext cx="116919" cy="8519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8" name="Connector 27"/>
          <p:cNvCxnSpPr/>
          <p:nvPr/>
        </p:nvCxnSpPr>
        <p:spPr>
          <a:xfrm flipV="1">
            <a:off x="11249321" y="2318358"/>
            <a:ext cx="111324" cy="7232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9" name="Connector 28"/>
          <p:cNvCxnSpPr/>
          <p:nvPr/>
        </p:nvCxnSpPr>
        <p:spPr>
          <a:xfrm flipV="1">
            <a:off x="11452824" y="2206361"/>
            <a:ext cx="104878" cy="5672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30" name="Connector 29"/>
          <p:cNvCxnSpPr/>
          <p:nvPr/>
        </p:nvCxnSpPr>
        <p:spPr>
          <a:xfrm flipV="1">
            <a:off x="11644029" y="2127152"/>
            <a:ext cx="97583" cy="3839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31" name="Isosceles Triangle 30"/>
          <p:cNvSpPr/>
          <p:nvPr/>
        </p:nvSpPr>
        <p:spPr>
          <a:xfrm rot="3600000">
            <a:off x="11636045" y="1941195"/>
            <a:ext cx="247650" cy="32385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" y="1333500"/>
            <a:ext cx="10820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WORLD HISTORY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58864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Student Name   ·   Class / Section   ·   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0" i="0">
                <a:solidFill>
                  <a:schemeClr val="tx1"/>
                </a:solidFill>
                <a:latin typeface="+mj-lt"/>
              </a:rPr>
              <a:t>The Industrial Revolution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Machines, factories and a changing world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8097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39814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Events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0300" y="39814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Steam, coal and iron changed how people live and work — for good.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20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It changed work, family life and the environment.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Began in Britain in the late 18th century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Shift from hand tools to machines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Factories and cities grew rapidly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Spread to Europe, America and beyond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Background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1764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Spinning jenny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Faster thread making</a:t>
            </a:r>
          </a:p>
        </p:txBody>
      </p:sp>
      <p:sp>
        <p:nvSpPr>
          <p:cNvPr id="10" name="Oval 9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1769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Steam engine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 much-improved design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1825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Railways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First public steam railway</a:t>
            </a:r>
          </a:p>
        </p:txBody>
      </p:sp>
      <p:sp>
        <p:nvSpPr>
          <p:cNvPr id="18" name="Oval 17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1850s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Spread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Industry across Europe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Resources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Coal and iron nearby.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Inventions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Machines boosted output.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Markets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Colonies supplied and bought goods.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Events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Inventors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ENGINEERS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new machines.</a:t>
            </a:r>
          </a:p>
        </p:txBody>
      </p:sp>
      <p:sp>
        <p:nvSpPr>
          <p:cNvPr id="13" name="Oval 12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Workers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LABOUR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Long hours, low pay.</a:t>
            </a:r>
          </a:p>
        </p:txBody>
      </p:sp>
      <p:sp>
        <p:nvSpPr>
          <p:cNvPr id="21" name="Oval 20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Owners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INDUSTRIALISTS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Invested in mills and mines.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Cottage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Work at home by hand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Machines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Water and steam power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Factories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Workers move to towns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Oval 19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Railways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Goods move fast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From cottage to factory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Area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Change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Effect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Work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Machines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Mass production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Transport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Railways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Faster trade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Cities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Urban growth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Crowded housing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Farming economy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Work by hand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Small villages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185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After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Factory economy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Machine production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Growing cities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Modern machines.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Labour laws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Rights for workers.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Environment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Start of large-scale pollution.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Who gained and who lost?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How did colonies feel the effects?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Compare factory work then and now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Is there a new industrial revolution today?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/ Section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History lives 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story-592">
  <a:themeElements>
    <a:clrScheme name="Morphiq history-592">
      <a:dk1>
        <a:srgbClr val="1B1B1B"/>
      </a:dk1>
      <a:lt1>
        <a:srgbClr val="FAF7F0"/>
      </a:lt1>
      <a:dk2>
        <a:srgbClr val="5E5A52"/>
      </a:dk2>
      <a:lt2>
        <a:srgbClr val="EFE9DC"/>
      </a:lt2>
      <a:accent1>
        <a:srgbClr val="C8553D"/>
      </a:accent1>
      <a:accent2>
        <a:srgbClr val="2B4C7E"/>
      </a:accent2>
      <a:accent3>
        <a:srgbClr val="E3B23C"/>
      </a:accent3>
      <a:accent4>
        <a:srgbClr val="6B8F71"/>
      </a:accent4>
      <a:accent5>
        <a:srgbClr val="F1DAD0"/>
      </a:accent5>
      <a:accent6>
        <a:srgbClr val="D6D4CE"/>
      </a:accent6>
      <a:hlink>
        <a:srgbClr val="C8553D"/>
      </a:hlink>
      <a:folHlink>
        <a:srgbClr val="2B4C7E"/>
      </a:folHlink>
    </a:clrScheme>
    <a:fontScheme name="Morphiq history-592">
      <a:majorFont>
        <a:latin typeface="EB Garamond"/>
        <a:ea typeface=""/>
        <a:cs typeface=""/>
      </a:majorFont>
      <a:minorFont>
        <a:latin typeface="Nuni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Industrial Revolution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