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VIJAYANAGARA EMPIRE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VIJAYANAGARA EMPIRE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VIJAYANAGARA EMPIRE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Box 1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VIJAYANAGARA EMPIRE</a:t>
            </a:r>
          </a:p>
        </p:txBody>
      </p:sp>
      <p:sp>
        <p:nvSpPr>
          <p:cNvPr id="102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348740" y="342900"/>
            <a:ext cx="9494520" cy="685800"/>
          </a:xfrm>
          <a:custGeom>
            <a:avLst/>
            <a:gdLst/>
            <a:ahLst/>
            <a:cxnLst/>
            <a:rect l="l" t="t" r="r" b="b"/>
            <a:pathLst>
              <a:path w="9494520" h="685800">
                <a:moveTo>
                  <a:pt x="0" y="685800"/>
                </a:moveTo>
                <a:lnTo>
                  <a:pt x="4747260" y="0"/>
                </a:lnTo>
                <a:lnTo>
                  <a:pt x="9494520" y="6858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329690" y="1028700"/>
            <a:ext cx="9532620" cy="1714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17986" y="1200150"/>
            <a:ext cx="1090108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136008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08535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681062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234466" y="1200150"/>
            <a:ext cx="1090108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52488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725015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997542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550946" y="1200150"/>
            <a:ext cx="1090108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768968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041495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14022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867426" y="1200150"/>
            <a:ext cx="1090108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85448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357975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630502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183906" y="1200150"/>
            <a:ext cx="1090108" cy="174879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401928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674455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946982" y="1303020"/>
            <a:ext cx="23812" cy="154305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1272540" y="2948940"/>
            <a:ext cx="9646920" cy="13716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139190" y="3086100"/>
            <a:ext cx="9913620" cy="1371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85800" y="3371850"/>
            <a:ext cx="1333500" cy="114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59436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Student Name   ·   Class / Section   ·   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714750"/>
            <a:ext cx="8778240" cy="1333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4950" b="1" i="0">
                <a:solidFill>
                  <a:schemeClr val="tx1"/>
                </a:solidFill>
                <a:latin typeface="+mj-lt"/>
              </a:rPr>
              <a:t>The Vijayanagara Empire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05400"/>
            <a:ext cx="7315200" cy="476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chemeClr val="tx2"/>
                </a:solidFill>
                <a:latin typeface="+mn-lt"/>
              </a:rPr>
              <a:t>Hampi and the glory of the Deccan (1336–1646)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0300" y="18097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002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39814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Events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0300" y="3981450"/>
            <a:ext cx="5295900" cy="1943100"/>
          </a:xfrm>
          <a:prstGeom prst="roundRect">
            <a:avLst>
              <a:gd name="adj" fmla="val 3921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5029200"/>
            <a:ext cx="48387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420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257300" y="1333500"/>
            <a:ext cx="96774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One of the richest cities in the world once stood among the boulders of Hampi.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09800" y="4953000"/>
            <a:ext cx="77724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it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7719060" y="1809750"/>
            <a:ext cx="3787140" cy="4114800"/>
          </a:xfrm>
          <a:prstGeom prst="roundRect">
            <a:avLst>
              <a:gd name="adj" fmla="val 201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Travellers described markets of gems and spices.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Founded in 1336 by Harihara and Bukka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Capital at Hampi on the Tungabhadra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Famous for temples, markets and irrigation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Peak under Krishnadevaraya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289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Background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685800" y="3537966"/>
            <a:ext cx="10820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685800" y="3433191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1336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empire begins</a:t>
            </a:r>
          </a:p>
        </p:txBody>
      </p:sp>
      <p:sp>
        <p:nvSpPr>
          <p:cNvPr id="9" name="Oval 8"/>
          <p:cNvSpPr/>
          <p:nvPr/>
        </p:nvSpPr>
        <p:spPr>
          <a:xfrm>
            <a:off x="3390900" y="3433191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909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1509–1529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909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Krishnadevaraya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909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Golden age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33191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6156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1565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8066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Talikota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8546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Major defeat</a:t>
            </a:r>
          </a:p>
        </p:txBody>
      </p:sp>
      <p:sp>
        <p:nvSpPr>
          <p:cNvPr id="17" name="Oval 16"/>
          <p:cNvSpPr/>
          <p:nvPr/>
        </p:nvSpPr>
        <p:spPr>
          <a:xfrm>
            <a:off x="8801100" y="3433191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01100" y="3823716"/>
            <a:ext cx="24765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1646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01100" y="4242816"/>
            <a:ext cx="24765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01100" y="4547616"/>
            <a:ext cx="24765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empire fades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 fortified city among granite hills.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Temples, bazaars, tanks and royal enclosures spread across the landscape, now a World Heritage Site.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Hampi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Ports and spice routes.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Irrigation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Tanks and canals for farming.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Defence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Strong forts and army.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292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Events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60500" y="17335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15367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0701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358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6319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HARIHARA AND BUKKA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Established the kingdom.</a:t>
            </a:r>
          </a:p>
        </p:txBody>
      </p:sp>
      <p:sp>
        <p:nvSpPr>
          <p:cNvPr id="12" name="Oval 11"/>
          <p:cNvSpPr/>
          <p:nvPr/>
        </p:nvSpPr>
        <p:spPr>
          <a:xfrm>
            <a:off x="5067300" y="17335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mage placeholder (right-click &gt; Format Shape &gt; Picture fill)"/>
          <p:cNvSpPr/>
          <p:nvPr/>
        </p:nvSpPr>
        <p:spPr>
          <a:xfrm>
            <a:off x="51435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56769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2426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2387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688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Krishnadevaraya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688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EMPEROR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450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Patron of arts and literature.</a:t>
            </a:r>
          </a:p>
        </p:txBody>
      </p:sp>
      <p:sp>
        <p:nvSpPr>
          <p:cNvPr id="20" name="Oval 19"/>
          <p:cNvSpPr/>
          <p:nvPr/>
        </p:nvSpPr>
        <p:spPr>
          <a:xfrm>
            <a:off x="8674100" y="17335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Image placeholder (right-click &gt; Format Shape &gt; Picture fill)"/>
          <p:cNvSpPr/>
          <p:nvPr/>
        </p:nvSpPr>
        <p:spPr>
          <a:xfrm>
            <a:off x="8750300" y="18097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83700" y="26155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849485" y="24479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845550" y="30137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75600" y="3943350"/>
            <a:ext cx="34544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Merchants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75600" y="4286250"/>
            <a:ext cx="34544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1"/>
                </a:solidFill>
                <a:latin typeface="+mn-lt"/>
              </a:rPr>
              <a:t>TRADERS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51800" y="4591050"/>
            <a:ext cx="3302000" cy="1257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Spices, gems and horses.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419225" y="19050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4192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7336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7810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Temples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91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Art and festivals</a:t>
            </a:r>
          </a:p>
        </p:txBody>
      </p:sp>
      <p:sp>
        <p:nvSpPr>
          <p:cNvPr id="9" name="Oval 8"/>
          <p:cNvSpPr/>
          <p:nvPr/>
        </p:nvSpPr>
        <p:spPr>
          <a:xfrm>
            <a:off x="4124325" y="19050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243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387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861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Bazaars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42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Gems and cloth</a:t>
            </a:r>
          </a:p>
        </p:txBody>
      </p:sp>
      <p:sp>
        <p:nvSpPr>
          <p:cNvPr id="14" name="Oval 13"/>
          <p:cNvSpPr/>
          <p:nvPr/>
        </p:nvSpPr>
        <p:spPr>
          <a:xfrm>
            <a:off x="6829425" y="19050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294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43875" y="2524125"/>
            <a:ext cx="13144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Tanks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Stepwells and reservoirs</a:t>
            </a:r>
          </a:p>
        </p:txBody>
      </p:sp>
      <p:sp>
        <p:nvSpPr>
          <p:cNvPr id="19" name="Oval 18"/>
          <p:cNvSpPr/>
          <p:nvPr/>
        </p:nvSpPr>
        <p:spPr>
          <a:xfrm>
            <a:off x="9534525" y="19050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4525" y="19050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333750"/>
            <a:ext cx="25146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Palaces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34450" y="3810000"/>
            <a:ext cx="2438400" cy="2019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Royal enclosures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City life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2190750"/>
            <a:ext cx="85344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The city is as large as Rome, and very beautiful to the sight.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4857750"/>
            <a:ext cx="8534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PARAPHRASE OF A TRAVELLER'S ACCOUNT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410200"/>
                <a:gridCol w="54102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Feature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Example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Temple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Virupaksha, Vittala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Art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Stone chariot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Water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Stepped tanks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Dates are approximate where historians differ.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At a glance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2870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Impact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Before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Scattered Deccan kingdoms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Frequent raids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Local markets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After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 strong southern empire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Rich trade network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Grand temple architecture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Hampi's temples.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Literature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Telugu and Kannada works.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222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Water systems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Tanks still in use.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685800" y="1581150"/>
            <a:ext cx="108204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Why was Hampi so wealthy?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What happened after Talikota?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How did geography help defence?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–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What can we learn from its water systems?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4102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Class / Section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History lives 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story-593">
  <a:themeElements>
    <a:clrScheme name="Morphiq history-593">
      <a:dk1>
        <a:srgbClr val="F5EDE3"/>
      </a:dk1>
      <a:lt1>
        <a:srgbClr val="1E1612"/>
      </a:lt1>
      <a:dk2>
        <a:srgbClr val="BCA996"/>
      </a:dk2>
      <a:lt2>
        <a:srgbClr val="2C211B"/>
      </a:lt2>
      <a:accent1>
        <a:srgbClr val="D9A066"/>
      </a:accent1>
      <a:accent2>
        <a:srgbClr val="F5EDE3"/>
      </a:accent2>
      <a:accent3>
        <a:srgbClr val="8FA98F"/>
      </a:accent3>
      <a:accent4>
        <a:srgbClr val="C9644A"/>
      </a:accent4>
      <a:accent5>
        <a:srgbClr val="402F21"/>
      </a:accent5>
      <a:accent6>
        <a:srgbClr val="403833"/>
      </a:accent6>
      <a:hlink>
        <a:srgbClr val="D9A066"/>
      </a:hlink>
      <a:folHlink>
        <a:srgbClr val="F5EDE3"/>
      </a:folHlink>
    </a:clrScheme>
    <a:fontScheme name="Morphiq history-593">
      <a:majorFont>
        <a:latin typeface="Libre Baskerville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Vijayanagara Empire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