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6250" y="3962211"/>
            <a:ext cx="235192" cy="1992819"/>
          </a:xfrm>
          <a:prstGeom prst="roundRect">
            <a:avLst>
              <a:gd name="adj" fmla="val 1619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143288" y="4201349"/>
            <a:ext cx="14111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379067" y="3665169"/>
            <a:ext cx="325244" cy="2289861"/>
          </a:xfrm>
          <a:prstGeom prst="roundRect">
            <a:avLst>
              <a:gd name="adj" fmla="val 1171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44116" y="3939952"/>
            <a:ext cx="19514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751937" y="3784429"/>
            <a:ext cx="325378" cy="2170601"/>
          </a:xfrm>
          <a:prstGeom prst="roundRect">
            <a:avLst>
              <a:gd name="adj" fmla="val 11709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817012" y="4044901"/>
            <a:ext cx="19522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24940" y="3175628"/>
            <a:ext cx="281016" cy="2779402"/>
          </a:xfrm>
          <a:prstGeom prst="roundRect">
            <a:avLst>
              <a:gd name="adj" fmla="val 1355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81143" y="3509156"/>
            <a:ext cx="16861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453581" y="3119989"/>
            <a:ext cx="246711" cy="2835041"/>
          </a:xfrm>
          <a:prstGeom prst="roundRect">
            <a:avLst>
              <a:gd name="adj" fmla="val 1544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502923" y="3460194"/>
            <a:ext cx="14802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747916" y="3588287"/>
            <a:ext cx="285421" cy="2366743"/>
          </a:xfrm>
          <a:prstGeom prst="roundRect">
            <a:avLst>
              <a:gd name="adj" fmla="val 1334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805001" y="3872296"/>
            <a:ext cx="17125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0080963" y="3127775"/>
            <a:ext cx="292237" cy="2827255"/>
          </a:xfrm>
          <a:prstGeom prst="roundRect">
            <a:avLst>
              <a:gd name="adj" fmla="val 1303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139410" y="3467045"/>
            <a:ext cx="17534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 rot="20760000">
            <a:off x="10516075" y="3821430"/>
            <a:ext cx="300038" cy="2133600"/>
          </a:xfrm>
          <a:prstGeom prst="roundRect">
            <a:avLst>
              <a:gd name="adj" fmla="val 12698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896225" y="5955030"/>
            <a:ext cx="293370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29825" y="2541270"/>
            <a:ext cx="533400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MEDIEVAL INDIA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800" b="0" i="0">
                <a:solidFill>
                  <a:schemeClr val="tx1"/>
                </a:solidFill>
                <a:latin typeface="+mj-lt"/>
              </a:rPr>
              <a:t>The Mughal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Rulers, art and administration (1526–1857)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52959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09750"/>
            <a:ext cx="52959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3981450"/>
            <a:ext cx="52959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959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For three centuries the Mughals shaped India's art, food and architecture.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Akbar's mansabdari system organised nobles by rank.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Babur after the First Battle of Panipat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Height under Akbar, Jahangir and Shah Jahan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Strong administration and grand monuments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Declined after the 18th century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TIMELINE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Panipat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Babur founds the empire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1556–1605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Akbar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Expansion and reform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1632–1653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Taj Mahal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under Shah Jahan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Last emperor exiled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SETTING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Kabul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Capitals moved between Agra, Fatehpur Sikri, Lahore and Delhi. Roads and sarais linked the provinces.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empire at its height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BACKGROUND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Military strength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Cavalry and gunpowder.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81500" y="19926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Administration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Provinces, revenue and ranks.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77200" y="19926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Alliances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Treaties with local rulers.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Babur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emperor, wrote the Baburnama.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Akbar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REFORMER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Known for policies of tolerance.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Shah Jahan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BUILDER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Commissioned the Taj Mahal.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EVENTS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Emperor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Supreme authority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Subas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Provinces under governors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Mansabdars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Ranked officers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Revenue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Land tax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the empire was run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Mughal art blended Persian, Central Asian and Indian traditions into something new.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COMMON SUMMARY BY HISTORIANS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Ruler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Reign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Known for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Babur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1526–1530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Founding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Akbar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1556–1605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Administration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Shah Jahan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1628–1658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Architecture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Many small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Varied tax systems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Regional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Unified administration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Standard revenue system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Indo-Islamic architecture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Taj Mahal, Red Fort, gardens.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81500" y="19926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Cuisine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Biryani, kebabs, kormas.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77200" y="19926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Language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Growth of Urdu.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THINK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Akbar's rule distinctive?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the empire decline?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do Mughal buildings mix cultures?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legacy do you see today?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  ·   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594">
  <a:themeElements>
    <a:clrScheme name="Morphiq history-594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history-594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Mughal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