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WORLD WAR II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WORLD WAR II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WORLD WAR II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WORLD WAR II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66750" y="285750"/>
            <a:ext cx="12192000" cy="400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800" b="1" i="0">
                <a:solidFill>
                  <a:schemeClr val="accent5"/>
                </a:solidFill>
                <a:latin typeface="+mj-lt"/>
              </a:rPr>
              <a:t>1939</a:t>
            </a:r>
          </a:p>
        </p:txBody>
      </p:sp>
      <p:sp>
        <p:nvSpPr>
          <p:cNvPr id="5" name="Freeform 4"/>
          <p:cNvSpPr/>
          <p:nvPr/>
        </p:nvSpPr>
        <p:spPr>
          <a:xfrm>
            <a:off x="8338414" y="1104900"/>
            <a:ext cx="2799892" cy="685800"/>
          </a:xfrm>
          <a:custGeom>
            <a:avLst/>
            <a:gdLst/>
            <a:ahLst/>
            <a:cxnLst/>
            <a:rect l="l" t="t" r="r" b="b"/>
            <a:pathLst>
              <a:path w="2799892" h="685800">
                <a:moveTo>
                  <a:pt x="0" y="685800"/>
                </a:moveTo>
                <a:lnTo>
                  <a:pt x="1399946" y="0"/>
                </a:lnTo>
                <a:lnTo>
                  <a:pt x="2799892" y="6858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319364" y="1790700"/>
            <a:ext cx="2837993" cy="1714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301461" y="1962150"/>
            <a:ext cx="302505" cy="174879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361962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437588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13215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944284" y="1962150"/>
            <a:ext cx="302505" cy="174879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004785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9080412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9156038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587107" y="1962150"/>
            <a:ext cx="302505" cy="174879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647608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723235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798861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0229931" y="1962150"/>
            <a:ext cx="302505" cy="174879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10290432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366058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0441684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0872754" y="1962150"/>
            <a:ext cx="302505" cy="174879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0933255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1008881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1084507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262214" y="3710940"/>
            <a:ext cx="2952293" cy="13716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128864" y="3848100"/>
            <a:ext cx="3218993" cy="1371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62000" y="76200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WORLD HISTORY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62000" y="581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Student Name   ·   Class / Section   ·   History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762250"/>
            <a:ext cx="877824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1" i="0">
                <a:solidFill>
                  <a:schemeClr val="tx1"/>
                </a:solidFill>
                <a:latin typeface="+mj-lt"/>
              </a:rPr>
              <a:t>World War II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191125"/>
            <a:ext cx="66675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Causes, major events and consequences (1939–1945)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Background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Events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Impact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oundRect">
            <a:avLst>
              <a:gd name="adj" fmla="val 259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333500" y="1333500"/>
            <a:ext cx="95250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The largest war in history reshaped the world map and the world order.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0" y="4953000"/>
            <a:ext cx="76200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Why it matters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696200" y="1885950"/>
            <a:ext cx="3733800" cy="3962400"/>
          </a:xfrm>
          <a:prstGeom prst="roundRect">
            <a:avLst>
              <a:gd name="adj" fmla="val 2040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Over two million Indian soldiers served in the war.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Fought between the Allies and the Axis powers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Began in 1939 and ended in 1945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Tens of millions of lives were lost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Led to the United Nations and decolonisation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Pentagon 3"/>
          <p:cNvSpPr/>
          <p:nvPr/>
        </p:nvSpPr>
        <p:spPr>
          <a:xfrm>
            <a:off x="762000" y="2076450"/>
            <a:ext cx="27241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715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1939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Invasion of Poland</a:t>
            </a:r>
          </a:p>
        </p:txBody>
      </p:sp>
      <p:sp>
        <p:nvSpPr>
          <p:cNvPr id="8" name="Chevron 7"/>
          <p:cNvSpPr/>
          <p:nvPr/>
        </p:nvSpPr>
        <p:spPr>
          <a:xfrm>
            <a:off x="3429000" y="2076450"/>
            <a:ext cx="27241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52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1941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05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Expansion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05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War spreads to the Pacific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76450"/>
            <a:ext cx="27241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1944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Turning point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Allied landings in Europe</a:t>
            </a:r>
          </a:p>
        </p:txBody>
      </p:sp>
      <p:sp>
        <p:nvSpPr>
          <p:cNvPr id="16" name="Chevron 15"/>
          <p:cNvSpPr/>
          <p:nvPr/>
        </p:nvSpPr>
        <p:spPr>
          <a:xfrm>
            <a:off x="8763000" y="2076450"/>
            <a:ext cx="27241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086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1945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39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End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Surrender of the Axis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dates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4907280" cy="3962400"/>
          </a:xfrm>
          <a:prstGeom prst="roundRect">
            <a:avLst>
              <a:gd name="adj" fmla="val 28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6060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4290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Map / illustration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838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Fought in Europe, Africa, Asia and at sea.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838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Battles stretched from the Atlantic to the Pacific. Civilians suffered bombing, famine and displacement.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 global war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108710" y="228600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Unfair treaty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Anger over the post-WWI settlement.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53610" y="228600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Aggression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Expansionist regimes.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398510" y="228600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Weak response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Appeasement failed.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Causes and conditions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511300" y="18097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587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120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86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82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Soldiers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ARMED FORCES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Fought on many fronts.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8097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94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Civilians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94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HOME FRONT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70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Worked in factories and farms.</a:t>
            </a:r>
          </a:p>
        </p:txBody>
      </p:sp>
      <p:sp>
        <p:nvSpPr>
          <p:cNvPr id="20" name="Oval 19"/>
          <p:cNvSpPr/>
          <p:nvPr/>
        </p:nvSpPr>
        <p:spPr>
          <a:xfrm>
            <a:off x="8623300" y="18097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699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232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798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794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0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Leaders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0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HEADS OF STATE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26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Directed the war effort.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Who was involved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1">
                <a:solidFill>
                  <a:schemeClr val="tx1"/>
                </a:solidFill>
                <a:latin typeface="+mj-lt"/>
              </a:rPr>
              <a:t>Never again — the lesson the world tried to write into its new institutions.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A common post-war theme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Year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Event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Effect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1939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War begins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Europe at war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1945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War ends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UN founded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1947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Aftermath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Wave of independence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Dates are approximate where historians differ.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At a glance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885950"/>
            <a:ext cx="5162550" cy="60960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Before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League of Nations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Colonial empires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Great powers in Europe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85950"/>
            <a:ext cx="5162550" cy="609600"/>
          </a:xfrm>
          <a:prstGeom prst="roundRect">
            <a:avLst>
              <a:gd name="adj" fmla="val 75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After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United Nations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Decolonisation begins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Two superpowers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Before and after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108710" y="228600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United Nations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forum for peace.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53610" y="228600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Human rights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Universal Declaration, 1948.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398510" y="228600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Decolonisation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New nations including India.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Legacy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oundRect">
            <a:avLst>
              <a:gd name="adj" fmla="val 28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Discussion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Could the war have been prevented?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How did the war affect India?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Why was the UN created?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What lessons matter today?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7249668" y="685800"/>
            <a:ext cx="4398264" cy="1371600"/>
          </a:xfrm>
          <a:custGeom>
            <a:avLst/>
            <a:gdLst/>
            <a:ahLst/>
            <a:cxnLst/>
            <a:rect l="l" t="t" r="r" b="b"/>
            <a:pathLst>
              <a:path w="4398264" h="1371600">
                <a:moveTo>
                  <a:pt x="0" y="1371600"/>
                </a:moveTo>
                <a:lnTo>
                  <a:pt x="2199132" y="0"/>
                </a:lnTo>
                <a:lnTo>
                  <a:pt x="4398264" y="13716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230618" y="2057400"/>
            <a:ext cx="4436364" cy="3429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118694" y="2400300"/>
            <a:ext cx="490549" cy="34975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216803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39441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462078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161110" y="2400300"/>
            <a:ext cx="490549" cy="34975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259219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381857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504494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203526" y="2400300"/>
            <a:ext cx="490549" cy="34975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301635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424273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546910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0245942" y="2400300"/>
            <a:ext cx="490549" cy="34975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10344051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466689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0589326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1288358" y="2400300"/>
            <a:ext cx="490549" cy="34975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1386467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1509105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1631742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7173468" y="5897880"/>
            <a:ext cx="4550664" cy="27432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040118" y="6172200"/>
            <a:ext cx="4817364" cy="2743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62000" y="5048250"/>
            <a:ext cx="5334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Student Name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62000" y="5334000"/>
            <a:ext cx="5334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Class / Section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51816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History lives 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5181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 for listening.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history-595">
  <a:themeElements>
    <a:clrScheme name="Morphiq history-595">
      <a:dk1>
        <a:srgbClr val="2B2620"/>
      </a:dk1>
      <a:lt1>
        <a:srgbClr val="F3EDE2"/>
      </a:lt1>
      <a:dk2>
        <a:srgbClr val="6B6255"/>
      </a:dk2>
      <a:lt2>
        <a:srgbClr val="E4D9C5"/>
      </a:lt2>
      <a:accent1>
        <a:srgbClr val="8C5A2B"/>
      </a:accent1>
      <a:accent2>
        <a:srgbClr val="2F4858"/>
      </a:accent2>
      <a:accent3>
        <a:srgbClr val="C08A3E"/>
      </a:accent3>
      <a:accent4>
        <a:srgbClr val="8E3B46"/>
      </a:accent4>
      <a:accent5>
        <a:srgbClr val="E0D3C1"/>
      </a:accent5>
      <a:accent6>
        <a:srgbClr val="D3CDC3"/>
      </a:accent6>
      <a:hlink>
        <a:srgbClr val="8C5A2B"/>
      </a:hlink>
      <a:folHlink>
        <a:srgbClr val="2F4858"/>
      </a:folHlink>
    </a:clrScheme>
    <a:fontScheme name="Morphiq history-595">
      <a:majorFont>
        <a:latin typeface="Raleway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 War II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