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MUGHAL EMPIRE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MUGHAL EMPIRE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MUGHAL EMPIRE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MUGHAL EMPIRE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042099" y="1576426"/>
            <a:ext cx="3979469" cy="39794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534400" y="1576426"/>
            <a:ext cx="994867" cy="3979469"/>
          </a:xfrm>
          <a:prstGeom prst="ellipse">
            <a:avLst/>
          </a:prstGeom>
          <a:noFill/>
          <a:ln w="19050">
            <a:solidFill>
              <a:schemeClr val="bg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937480" y="1576426"/>
            <a:ext cx="2188708" cy="3979469"/>
          </a:xfrm>
          <a:prstGeom prst="ellipse">
            <a:avLst/>
          </a:prstGeom>
          <a:noFill/>
          <a:ln w="19050">
            <a:solidFill>
              <a:schemeClr val="bg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340559" y="1576426"/>
            <a:ext cx="3382548" cy="3979469"/>
          </a:xfrm>
          <a:prstGeom prst="ellipse">
            <a:avLst/>
          </a:prstGeom>
          <a:noFill/>
          <a:ln w="19050">
            <a:solidFill>
              <a:schemeClr val="bg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7399854" y="2372319"/>
            <a:ext cx="3263959" cy="0"/>
          </a:xfrm>
          <a:prstGeom prst="line">
            <a:avLst/>
          </a:prstGeom>
          <a:ln w="19050">
            <a:solidFill>
              <a:schemeClr val="bg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7042099" y="3566160"/>
            <a:ext cx="3979469" cy="0"/>
          </a:xfrm>
          <a:prstGeom prst="line">
            <a:avLst/>
          </a:prstGeom>
          <a:ln w="19050">
            <a:solidFill>
              <a:schemeClr val="bg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7399854" y="4760001"/>
            <a:ext cx="3263959" cy="0"/>
          </a:xfrm>
          <a:prstGeom prst="line">
            <a:avLst/>
          </a:prstGeom>
          <a:ln w="19050">
            <a:solidFill>
              <a:schemeClr val="bg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6632448" y="5829300"/>
            <a:ext cx="133992" cy="4626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6884085" y="5883843"/>
            <a:ext cx="141944" cy="756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7149991" y="5800687"/>
            <a:ext cx="148823" cy="5561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7428179" y="5636822"/>
            <a:ext cx="154629" cy="9786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7716663" y="5402971"/>
            <a:ext cx="159363" cy="13432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8013455" y="5109858"/>
            <a:ext cx="163024" cy="16499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8316570" y="4768210"/>
            <a:ext cx="165610" cy="18987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9" name="Connector 18"/>
          <p:cNvCxnSpPr/>
          <p:nvPr/>
        </p:nvCxnSpPr>
        <p:spPr>
          <a:xfrm flipV="1">
            <a:off x="8624019" y="4388749"/>
            <a:ext cx="167125" cy="20895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0" name="Connector 19"/>
          <p:cNvCxnSpPr/>
          <p:nvPr/>
        </p:nvCxnSpPr>
        <p:spPr>
          <a:xfrm flipV="1">
            <a:off x="8933816" y="3982200"/>
            <a:ext cx="167567" cy="22225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9243974" y="3559289"/>
            <a:ext cx="166937" cy="22975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9552507" y="3130738"/>
            <a:ext cx="165233" cy="23146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857428" y="2707273"/>
            <a:ext cx="162455" cy="22739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4" name="Connector 23"/>
          <p:cNvCxnSpPr/>
          <p:nvPr/>
        </p:nvCxnSpPr>
        <p:spPr>
          <a:xfrm flipV="1">
            <a:off x="10156749" y="2299618"/>
            <a:ext cx="158606" cy="21752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5" name="Connector 24"/>
          <p:cNvCxnSpPr/>
          <p:nvPr/>
        </p:nvCxnSpPr>
        <p:spPr>
          <a:xfrm flipV="1">
            <a:off x="10448484" y="1918498"/>
            <a:ext cx="153683" cy="20186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10730646" y="1574637"/>
            <a:ext cx="147687" cy="18040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 flipV="1">
            <a:off x="11001248" y="1278759"/>
            <a:ext cx="140619" cy="15316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8" name="Connector 27"/>
          <p:cNvCxnSpPr/>
          <p:nvPr/>
        </p:nvCxnSpPr>
        <p:spPr>
          <a:xfrm flipV="1">
            <a:off x="11258304" y="1041589"/>
            <a:ext cx="132477" cy="12013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9" name="Connector 28"/>
          <p:cNvCxnSpPr/>
          <p:nvPr/>
        </p:nvCxnSpPr>
        <p:spPr>
          <a:xfrm flipV="1">
            <a:off x="11499826" y="873851"/>
            <a:ext cx="123263" cy="8130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30" name="Isosceles Triangle 29"/>
          <p:cNvSpPr/>
          <p:nvPr/>
        </p:nvSpPr>
        <p:spPr>
          <a:xfrm rot="3600000">
            <a:off x="11489741" y="480060"/>
            <a:ext cx="247650" cy="32385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62000" y="8001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62000" y="1009650"/>
            <a:ext cx="48463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MEDIEVAL INDIA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765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4765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Class / Section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91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SUBJECT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91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43000"/>
            <a:ext cx="50482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The Mughal Empire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191000"/>
            <a:ext cx="46024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Rulers, art and administration (1526–1857)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Events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For three centuries the Mughals shaped India's art, food and architecture.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it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Akbar's mansabdari system organised nobles by rank.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Founded by Babur after the First Battle of Panipat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Height under Akbar, Jahangir and Shah Jahan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Strong administration and grand monuments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Declined after the 18th century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70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Background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TIMELINE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3550158"/>
            <a:ext cx="106680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2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1526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Panipat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Babur founds the empire</a:t>
            </a:r>
          </a:p>
        </p:txBody>
      </p:sp>
      <p:sp>
        <p:nvSpPr>
          <p:cNvPr id="9" name="Oval 8"/>
          <p:cNvSpPr/>
          <p:nvPr/>
        </p:nvSpPr>
        <p:spPr>
          <a:xfrm>
            <a:off x="3429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29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1556–1605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Akbar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Expansion and reform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1632–1653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Taj Mahal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under Shah Jahan</a:t>
            </a:r>
          </a:p>
        </p:txBody>
      </p:sp>
      <p:sp>
        <p:nvSpPr>
          <p:cNvPr id="17" name="Oval 16"/>
          <p:cNvSpPr/>
          <p:nvPr/>
        </p:nvSpPr>
        <p:spPr>
          <a:xfrm>
            <a:off x="8763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763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1857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Last emperor exiled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SETTING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From Kabul to Bengal and the Deccan.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Capitals moved between Agra, Fatehpur Sikri, Lahore and Delhi. Roads and sarais linked the provinces.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 empire at its height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BACKGROUND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Military strength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Cavalry and gunpowder.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Administration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Provinces, revenue and ranks.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Alliances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Treaties with local rulers.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50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Events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PEOPLE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Babur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FOUNDER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First emperor, wrote the Baburnama.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Akbar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REFORMER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Known for policies of tolerance.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Shah Jahan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BUILDER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Commissioned the Taj Mahal.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EVENTS</a:t>
            </a:r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Emperor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Supreme authority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Subas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Provinces under governors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Mansabdars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Ranked officers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Revenue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Land tax system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How the empire was run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2190750"/>
            <a:ext cx="83820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Mughal art blended Persian, Central Asian and Indian traditions into something new.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857750"/>
            <a:ext cx="8382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COMMON SUMMARY BY HISTORIANS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SUMMARY TABLE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Ruler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Reign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Known for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Babur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1526–1530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Founding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Akbar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1556–1605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Administration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Shah Jahan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1628–1658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Architecture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10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IMPACT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Many small kingdoms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Varied tax systems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Regional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After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Unified administration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Standard revenue system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Indo-Islamic architecture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IMPACT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Taj Mahal, Red Fort, gardens.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Cuisine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Biryani, kebabs, kormas.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Language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Growth of Urdu.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THINK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made Akbar's rule distinctive?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did the empire decline?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How do Mughal buildings mix cultures?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Which legacy do you see today?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Student Name   ·   Class / Section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History lives 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story-596">
  <a:themeElements>
    <a:clrScheme name="Morphiq history-596">
      <a:dk1>
        <a:srgbClr val="1E261C"/>
      </a:dk1>
      <a:lt1>
        <a:srgbClr val="F2F4EE"/>
      </a:lt1>
      <a:dk2>
        <a:srgbClr val="56604F"/>
      </a:dk2>
      <a:lt2>
        <a:srgbClr val="E1E6D8"/>
      </a:lt2>
      <a:accent1>
        <a:srgbClr val="6A8D5D"/>
      </a:accent1>
      <a:accent2>
        <a:srgbClr val="2F3E2C"/>
      </a:accent2>
      <a:accent3>
        <a:srgbClr val="D98E48"/>
      </a:accent3>
      <a:accent4>
        <a:srgbClr val="B4654A"/>
      </a:accent4>
      <a:accent5>
        <a:srgbClr val="DAE1D4"/>
      </a:accent5>
      <a:accent6>
        <a:srgbClr val="D0D3CC"/>
      </a:accent6>
      <a:hlink>
        <a:srgbClr val="6A8D5D"/>
      </a:hlink>
      <a:folHlink>
        <a:srgbClr val="2F3E2C"/>
      </a:folHlink>
    </a:clrScheme>
    <a:fontScheme name="Morphiq history-596">
      <a:majorFont>
        <a:latin typeface="Yeseva One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Mughal Empire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