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INTRODUCTION TO PYTHON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INTRODUCTION TO PYTHON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INTRODUCTION TO PYTHON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INTRODUCTION TO PYTHON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4687644">
            <a:off x="10695025" y="6165502"/>
            <a:ext cx="231603" cy="23160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Isosceles Triangle 5"/>
          <p:cNvSpPr/>
          <p:nvPr/>
        </p:nvSpPr>
        <p:spPr>
          <a:xfrm rot="3269147">
            <a:off x="4107049" y="6527791"/>
            <a:ext cx="161155" cy="16115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 rot="3670759">
            <a:off x="3037148" y="5734619"/>
            <a:ext cx="144921" cy="144921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3264573">
            <a:off x="6029254" y="5510691"/>
            <a:ext cx="369428" cy="36942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5054398">
            <a:off x="400947" y="5589618"/>
            <a:ext cx="374464" cy="374464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3457259">
            <a:off x="11260789" y="6244376"/>
            <a:ext cx="196335" cy="19633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 rot="5314887">
            <a:off x="10423745" y="6083120"/>
            <a:ext cx="197901" cy="197901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 rot="4263553">
            <a:off x="742802" y="5245417"/>
            <a:ext cx="368712" cy="36871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1045445">
            <a:off x="10564729" y="6284635"/>
            <a:ext cx="324289" cy="324289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Diamond 13"/>
          <p:cNvSpPr/>
          <p:nvPr/>
        </p:nvSpPr>
        <p:spPr>
          <a:xfrm rot="4697339">
            <a:off x="11651555" y="5990985"/>
            <a:ext cx="143606" cy="143606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Diamond 14"/>
          <p:cNvSpPr/>
          <p:nvPr/>
        </p:nvSpPr>
        <p:spPr>
          <a:xfrm rot="1787882">
            <a:off x="4653424" y="5491449"/>
            <a:ext cx="341878" cy="341878"/>
          </a:xfrm>
          <a:prstGeom prst="diamond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Diamond 15"/>
          <p:cNvSpPr/>
          <p:nvPr/>
        </p:nvSpPr>
        <p:spPr>
          <a:xfrm rot="1833853">
            <a:off x="8798562" y="5693021"/>
            <a:ext cx="333106" cy="333106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Diamond 16"/>
          <p:cNvSpPr/>
          <p:nvPr/>
        </p:nvSpPr>
        <p:spPr>
          <a:xfrm rot="3038584">
            <a:off x="4550737" y="5261527"/>
            <a:ext cx="304120" cy="30412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 rot="118898">
            <a:off x="5546007" y="5410233"/>
            <a:ext cx="265883" cy="26588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 rot="2742598">
            <a:off x="10773114" y="5362468"/>
            <a:ext cx="246203" cy="24620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sosceles Triangle 19"/>
          <p:cNvSpPr/>
          <p:nvPr/>
        </p:nvSpPr>
        <p:spPr>
          <a:xfrm rot="5121193">
            <a:off x="2128741" y="6612037"/>
            <a:ext cx="175808" cy="175808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2248358">
            <a:off x="10222475" y="5637469"/>
            <a:ext cx="352555" cy="35255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Diamond 21"/>
          <p:cNvSpPr/>
          <p:nvPr/>
        </p:nvSpPr>
        <p:spPr>
          <a:xfrm rot="4616938">
            <a:off x="6958096" y="6126390"/>
            <a:ext cx="290561" cy="290561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 rot="3906998">
            <a:off x="7360726" y="6180213"/>
            <a:ext cx="328661" cy="328661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Isosceles Triangle 23"/>
          <p:cNvSpPr/>
          <p:nvPr/>
        </p:nvSpPr>
        <p:spPr>
          <a:xfrm rot="5121480">
            <a:off x="3830606" y="5653981"/>
            <a:ext cx="148425" cy="148425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1332272">
            <a:off x="2757703" y="5746961"/>
            <a:ext cx="190406" cy="19040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 rot="1749832">
            <a:off x="2961487" y="6388359"/>
            <a:ext cx="218069" cy="218069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5-Point Star 26"/>
          <p:cNvSpPr/>
          <p:nvPr/>
        </p:nvSpPr>
        <p:spPr>
          <a:xfrm rot="1355561">
            <a:off x="10981475" y="6376166"/>
            <a:ext cx="198560" cy="198560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734179">
            <a:off x="11413211" y="6490142"/>
            <a:ext cx="147898" cy="14789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Diamond 28"/>
          <p:cNvSpPr/>
          <p:nvPr/>
        </p:nvSpPr>
        <p:spPr>
          <a:xfrm rot="4221890">
            <a:off x="3836050" y="6013123"/>
            <a:ext cx="303477" cy="303477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627414">
            <a:off x="3436209" y="5998593"/>
            <a:ext cx="234263" cy="23426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1653772">
            <a:off x="2407598" y="5642424"/>
            <a:ext cx="213576" cy="213576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Isosceles Triangle 31"/>
          <p:cNvSpPr/>
          <p:nvPr/>
        </p:nvSpPr>
        <p:spPr>
          <a:xfrm rot="3262031">
            <a:off x="4779129" y="5842643"/>
            <a:ext cx="197061" cy="197061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364780">
            <a:off x="8549504" y="5576849"/>
            <a:ext cx="155743" cy="15574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1193066">
            <a:off x="4666643" y="6350151"/>
            <a:ext cx="177198" cy="177198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 rot="2035816">
            <a:off x="680450" y="5716805"/>
            <a:ext cx="285916" cy="28591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Diamond 35"/>
          <p:cNvSpPr/>
          <p:nvPr/>
        </p:nvSpPr>
        <p:spPr>
          <a:xfrm rot="538361">
            <a:off x="2841320" y="6343874"/>
            <a:ext cx="361572" cy="361572"/>
          </a:xfrm>
          <a:prstGeom prst="diamon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493118">
            <a:off x="3492901" y="5360847"/>
            <a:ext cx="292100" cy="292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Diamond 37"/>
          <p:cNvSpPr/>
          <p:nvPr/>
        </p:nvSpPr>
        <p:spPr>
          <a:xfrm rot="3274630">
            <a:off x="7037504" y="5618599"/>
            <a:ext cx="168118" cy="168118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5772150" y="5724525"/>
            <a:ext cx="647700" cy="647700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COMPUTER SCIENCE · CLASS 9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Teacher Name   ·   9   ·   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800" b="1" i="0" spc="50">
                <a:solidFill>
                  <a:schemeClr val="tx1"/>
                </a:solidFill>
                <a:latin typeface="+mj-lt"/>
              </a:rPr>
              <a:t>INTRODUCTION TO PYTHON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Your first programs: print, variables and input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TODAY'S LESSON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6573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39814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448300" cy="20955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TODAY</a:t>
            </a:r>
          </a:p>
        </p:txBody>
      </p: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How to open and save files.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and run a Python program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Store values in variables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Take input from the user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Do simple calculations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program is a list of instructions a computer follows.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Python reads lines from top to bottom. print() shows output, variables remember values and input() asks the user for information.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WHAT IS A PROGRAM?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VOCABULARY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Variable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named box that stores a value.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Text inside quotes, e.g. "Hello".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Integer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whole number, e.g. 42.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STEP BY STEP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Open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IDLE or an online editor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name = input("Name? ")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Print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print("Hello", name)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Run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Press F5 and test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YOUR FIRST PROGRAM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FUN FACTS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3624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1991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Python first released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#1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language for beginners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36240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950" b="1" i="0">
                <a:solidFill>
                  <a:schemeClr val="tx1"/>
                </a:solidFill>
                <a:latin typeface="+mj-lt"/>
              </a:rPr>
              <a:t>Not a snake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named after a comedy show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THINK DEEPER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Scratch</a:t>
            </a:r>
          </a:p>
        </p:txBody>
      </p:sp>
      <p:sp>
        <p:nvSpPr>
          <p:cNvPr id="6" name="Rectangle 5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Drag-and-drop blocks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Great for starting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Visual output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Python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Typed code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Used by professionals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Runs everywhere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SCRATCH VS PYTHON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QUICK QUIZ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does print() do?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Store your age in a variable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is text put in quotes?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is 3 + 4 * 2?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GROUP 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Greeting bot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Ask name and age, print a message.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Calculator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Add two numbers from input.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Bug hunt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Fix five broken programs.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PRACTICE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 spc="5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Print your timetable with Python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Convert Celsius to Fahrenheit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Make three errors and note the messages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9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 spc="50">
                <a:solidFill>
                  <a:schemeClr val="tx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lesson: If-else decisions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113">
  <a:themeElements>
    <a:clrScheme name="Morphiq teacher-113">
      <a:dk1>
        <a:srgbClr val="111111"/>
      </a:dk1>
      <a:lt1>
        <a:srgbClr val="FFFFFF"/>
      </a:lt1>
      <a:dk2>
        <a:srgbClr val="5C5C5C"/>
      </a:dk2>
      <a:lt2>
        <a:srgbClr val="F1F1EE"/>
      </a:lt2>
      <a:accent1>
        <a:srgbClr val="E63022"/>
      </a:accent1>
      <a:accent2>
        <a:srgbClr val="111111"/>
      </a:accent2>
      <a:accent3>
        <a:srgbClr val="F2B705"/>
      </a:accent3>
      <a:accent4>
        <a:srgbClr val="1F4E8C"/>
      </a:accent4>
      <a:accent5>
        <a:srgbClr val="FBDAD7"/>
      </a:accent5>
      <a:accent6>
        <a:srgbClr val="D9D9D9"/>
      </a:accent6>
      <a:hlink>
        <a:srgbClr val="E63022"/>
      </a:hlink>
      <a:folHlink>
        <a:srgbClr val="111111"/>
      </a:folHlink>
    </a:clrScheme>
    <a:fontScheme name="Morphiq teacher-113">
      <a:majorFont>
        <a:latin typeface="Josefin Sans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Python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