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INDIAN CONSTITUTION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INDIAN CONSTITUTION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INDIAN CONSTITUTION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OUR INDIAN CONSTITUTION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114995" y="2724791"/>
            <a:ext cx="416966" cy="19691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114995" y="2349521"/>
            <a:ext cx="416967" cy="375270"/>
          </a:xfrm>
          <a:custGeom>
            <a:avLst/>
            <a:gdLst/>
            <a:ahLst/>
            <a:cxnLst/>
            <a:rect l="l" t="t" r="r" b="b"/>
            <a:pathLst>
              <a:path w="416967" h="375270">
                <a:moveTo>
                  <a:pt x="0" y="375270"/>
                </a:moveTo>
                <a:lnTo>
                  <a:pt x="208483" y="0"/>
                </a:lnTo>
                <a:lnTo>
                  <a:pt x="416967" y="3752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252594" y="2349521"/>
            <a:ext cx="141769" cy="125090"/>
          </a:xfrm>
          <a:custGeom>
            <a:avLst/>
            <a:gdLst/>
            <a:ahLst/>
            <a:cxnLst/>
            <a:rect l="l" t="t" r="r" b="b"/>
            <a:pathLst>
              <a:path w="141769" h="125090">
                <a:moveTo>
                  <a:pt x="0" y="125090"/>
                </a:moveTo>
                <a:lnTo>
                  <a:pt x="70884" y="0"/>
                </a:lnTo>
                <a:lnTo>
                  <a:pt x="141769" y="12509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114995" y="4485437"/>
            <a:ext cx="416966" cy="20848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856269" y="2641744"/>
            <a:ext cx="416966" cy="205217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8856269" y="2266474"/>
            <a:ext cx="416966" cy="375270"/>
          </a:xfrm>
          <a:custGeom>
            <a:avLst/>
            <a:gdLst/>
            <a:ahLst/>
            <a:cxnLst/>
            <a:rect l="l" t="t" r="r" b="b"/>
            <a:pathLst>
              <a:path w="416966" h="375270">
                <a:moveTo>
                  <a:pt x="0" y="375270"/>
                </a:moveTo>
                <a:lnTo>
                  <a:pt x="208483" y="0"/>
                </a:lnTo>
                <a:lnTo>
                  <a:pt x="416966" y="3752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8993868" y="2266474"/>
            <a:ext cx="141768" cy="125090"/>
          </a:xfrm>
          <a:custGeom>
            <a:avLst/>
            <a:gdLst/>
            <a:ahLst/>
            <a:cxnLst/>
            <a:rect l="l" t="t" r="r" b="b"/>
            <a:pathLst>
              <a:path w="141768" h="125090">
                <a:moveTo>
                  <a:pt x="0" y="125090"/>
                </a:moveTo>
                <a:lnTo>
                  <a:pt x="70884" y="0"/>
                </a:lnTo>
                <a:lnTo>
                  <a:pt x="141768" y="12509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856269" y="4485437"/>
            <a:ext cx="416966" cy="20848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597542" y="2770700"/>
            <a:ext cx="416966" cy="192322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597542" y="2395430"/>
            <a:ext cx="416967" cy="375270"/>
          </a:xfrm>
          <a:custGeom>
            <a:avLst/>
            <a:gdLst/>
            <a:ahLst/>
            <a:cxnLst/>
            <a:rect l="l" t="t" r="r" b="b"/>
            <a:pathLst>
              <a:path w="416967" h="375270">
                <a:moveTo>
                  <a:pt x="0" y="375270"/>
                </a:moveTo>
                <a:lnTo>
                  <a:pt x="208484" y="0"/>
                </a:lnTo>
                <a:lnTo>
                  <a:pt x="416967" y="3752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735141" y="2395430"/>
            <a:ext cx="141769" cy="125090"/>
          </a:xfrm>
          <a:custGeom>
            <a:avLst/>
            <a:gdLst/>
            <a:ahLst/>
            <a:cxnLst/>
            <a:rect l="l" t="t" r="r" b="b"/>
            <a:pathLst>
              <a:path w="141769" h="125090">
                <a:moveTo>
                  <a:pt x="0" y="125090"/>
                </a:moveTo>
                <a:lnTo>
                  <a:pt x="70885" y="0"/>
                </a:lnTo>
                <a:lnTo>
                  <a:pt x="141769" y="12509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597542" y="4485437"/>
            <a:ext cx="416966" cy="20848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338816" y="3140710"/>
            <a:ext cx="416966" cy="155321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0338816" y="2765440"/>
            <a:ext cx="416966" cy="375270"/>
          </a:xfrm>
          <a:custGeom>
            <a:avLst/>
            <a:gdLst/>
            <a:ahLst/>
            <a:cxnLst/>
            <a:rect l="l" t="t" r="r" b="b"/>
            <a:pathLst>
              <a:path w="416966" h="375270">
                <a:moveTo>
                  <a:pt x="0" y="375270"/>
                </a:moveTo>
                <a:lnTo>
                  <a:pt x="208483" y="0"/>
                </a:lnTo>
                <a:lnTo>
                  <a:pt x="416966" y="3752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0476415" y="2765440"/>
            <a:ext cx="141768" cy="125090"/>
          </a:xfrm>
          <a:custGeom>
            <a:avLst/>
            <a:gdLst/>
            <a:ahLst/>
            <a:cxnLst/>
            <a:rect l="l" t="t" r="r" b="b"/>
            <a:pathLst>
              <a:path w="141768" h="125090">
                <a:moveTo>
                  <a:pt x="0" y="125090"/>
                </a:moveTo>
                <a:lnTo>
                  <a:pt x="70884" y="0"/>
                </a:lnTo>
                <a:lnTo>
                  <a:pt x="141768" y="12509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338816" y="4485437"/>
            <a:ext cx="416966" cy="20848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1080090" y="2823020"/>
            <a:ext cx="416966" cy="1870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1080090" y="2447750"/>
            <a:ext cx="416966" cy="375270"/>
          </a:xfrm>
          <a:custGeom>
            <a:avLst/>
            <a:gdLst/>
            <a:ahLst/>
            <a:cxnLst/>
            <a:rect l="l" t="t" r="r" b="b"/>
            <a:pathLst>
              <a:path w="416966" h="375270">
                <a:moveTo>
                  <a:pt x="0" y="375270"/>
                </a:moveTo>
                <a:lnTo>
                  <a:pt x="208483" y="0"/>
                </a:lnTo>
                <a:lnTo>
                  <a:pt x="416966" y="3752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1217689" y="2447750"/>
            <a:ext cx="141768" cy="125090"/>
          </a:xfrm>
          <a:custGeom>
            <a:avLst/>
            <a:gdLst/>
            <a:ahLst/>
            <a:cxnLst/>
            <a:rect l="l" t="t" r="r" b="b"/>
            <a:pathLst>
              <a:path w="141768" h="125090">
                <a:moveTo>
                  <a:pt x="0" y="125090"/>
                </a:moveTo>
                <a:lnTo>
                  <a:pt x="70884" y="0"/>
                </a:lnTo>
                <a:lnTo>
                  <a:pt x="141768" y="12509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080090" y="4485437"/>
            <a:ext cx="416966" cy="208483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09600" y="1333500"/>
            <a:ext cx="10972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SOCIAL SCIENCE · CLASS 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Teacher Name   ·   8   ·   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Our Indian Constitution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Rights, duties and how our democracy works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53721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733550"/>
            <a:ext cx="53721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53721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3721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384048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YOU ALREADY KNOW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India became a republic on 26 January 1950.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Know why a country needs a constitution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 key features of our Constitution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Explain Fundamental Rights and Duties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Understand the role of citizens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What would happen if every school changed its rules every day?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Think about 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A constitution is the supreme law that guides how a country is governed.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sets out the powers of government, protects citizens' rights and lists their duties. The Indian Constitution is the longest written constitution in the world.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a constitution?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Preamble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introduction stating the Constitution's ideals.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Fundamental Rights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Basic rights guaranteed to citizens.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Fundamental Duties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Responsibilities every citizen should follow.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Right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it means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Equality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Equal before law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discrimination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Freedom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Speech, movement, work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Express opinions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Education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Culture and education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Learn your language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Research the remaining rights for homework.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Some Fundamental Rights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850" b="1" i="0">
                <a:solidFill>
                  <a:schemeClr val="accent1"/>
                </a:solidFill>
                <a:latin typeface="+mj-lt"/>
              </a:rPr>
              <a:t>26 Nov 1949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Constitution adopted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languages in the Eighth Schedule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Fundamental Duties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Voting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Adults elect leaders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Courts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Protect our rights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School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Right to education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When did the Constitution come into force?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three Fundamental Rights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What is the Preamble?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a duty you follow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Class constitution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five rules and rights for your class.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Mock parliament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Debate and vote on a class bill.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Rights poster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Illustrate one right.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Read the Preamble and list key words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about one duty you practise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Ask an adult about voting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lesson: The Parliament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115">
  <a:themeElements>
    <a:clrScheme name="Morphiq teacher-115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teacher-115">
      <a:majorFont>
        <a:latin typeface="Libre Baskervill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Indian Constitution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