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PARTS OF SPEECH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PARTS OF SPEECH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PARTS OF SPEECH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PARTS OF SPEECH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143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4</a:t>
            </a:r>
          </a:p>
        </p:txBody>
      </p:sp>
      <p:sp>
        <p:nvSpPr>
          <p:cNvPr id="5" name="Rectangle 4"/>
          <p:cNvSpPr/>
          <p:nvPr/>
        </p:nvSpPr>
        <p:spPr>
          <a:xfrm>
            <a:off x="8046720" y="609600"/>
            <a:ext cx="1178560" cy="1143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Chord 5"/>
          <p:cNvSpPr/>
          <p:nvPr/>
        </p:nvSpPr>
        <p:spPr>
          <a:xfrm>
            <a:off x="8046720" y="609600"/>
            <a:ext cx="1178560" cy="2286000"/>
          </a:xfrm>
          <a:prstGeom prst="chor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ight Triangle 6"/>
          <p:cNvSpPr/>
          <p:nvPr/>
        </p:nvSpPr>
        <p:spPr>
          <a:xfrm>
            <a:off x="8046720" y="1752600"/>
            <a:ext cx="1178560" cy="1143000"/>
          </a:xfrm>
          <a:prstGeom prst="rt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223504" y="3067050"/>
            <a:ext cx="824992" cy="800100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402064" y="781050"/>
            <a:ext cx="824992" cy="800100"/>
          </a:xfrm>
          <a:prstGeom prst="ellipse">
            <a:avLst/>
          </a:prstGeom>
          <a:noFill/>
          <a:ln w="1270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ight Triangle 9"/>
          <p:cNvSpPr/>
          <p:nvPr/>
        </p:nvSpPr>
        <p:spPr>
          <a:xfrm>
            <a:off x="9225280" y="1752600"/>
            <a:ext cx="1178560" cy="1143000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243060" y="2895600"/>
            <a:ext cx="1143000" cy="1143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403840" y="609600"/>
            <a:ext cx="1178560" cy="1143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ight Triangle 12"/>
          <p:cNvSpPr/>
          <p:nvPr/>
        </p:nvSpPr>
        <p:spPr>
          <a:xfrm>
            <a:off x="10403840" y="1752600"/>
            <a:ext cx="1178560" cy="1143000"/>
          </a:xfrm>
          <a:prstGeom prst="rt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0403840" y="2895600"/>
            <a:ext cx="1178560" cy="1143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Chord 14"/>
          <p:cNvSpPr/>
          <p:nvPr/>
        </p:nvSpPr>
        <p:spPr>
          <a:xfrm>
            <a:off x="10403840" y="2895600"/>
            <a:ext cx="1178560" cy="2286000"/>
          </a:xfrm>
          <a:prstGeom prst="chor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9600" y="6096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ENGLISH · CLASS 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" y="59626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Teacher Name   ·   4   ·   40 minutes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1" i="0">
                <a:solidFill>
                  <a:schemeClr val="tx1"/>
                </a:solidFill>
                <a:latin typeface="+mj-lt"/>
              </a:rPr>
              <a:t>Parts of Speech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Nouns, verbs, adjectives and their friends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Warm-up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Explore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Practise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Lesson plan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Warm-up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ectangle 5"/>
          <p:cNvSpPr/>
          <p:nvPr/>
        </p:nvSpPr>
        <p:spPr>
          <a:xfrm>
            <a:off x="7741920" y="1733550"/>
            <a:ext cx="384048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41920" y="1733550"/>
            <a:ext cx="384048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YOU ALREADY KNOW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What a sentence is.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Name the eight parts of speech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Identify nouns, verbs and adjectives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 adjectives to make writing vivid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Build correct sentences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Every word in a sentence has a job. What job does "quickly" do?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Think about it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Learn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 / picture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Each word in a sentence plays a role.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Nouns name things, verbs show action, adjectives describe nouns and adverbs describe verbs. Knowing these jobs helps us write clear, colourful sentences.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Words have jobs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1893570"/>
            <a:ext cx="34798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person, place, animal or thing.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3479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Verb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An action or a state of being.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Adjective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word that describes a noun.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terms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Read the sentence aloud</a:t>
            </a:r>
          </a:p>
        </p:txBody>
      </p:sp>
      <p:sp>
        <p:nvSpPr>
          <p:cNvPr id="10" name="Oval 9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Ask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Who or what? — the noun</a:t>
            </a:r>
          </a:p>
        </p:txBody>
      </p:sp>
      <p:sp>
        <p:nvSpPr>
          <p:cNvPr id="15" name="Oval 14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What happens? — the verb</a:t>
            </a:r>
          </a:p>
        </p:txBody>
      </p:sp>
      <p:sp>
        <p:nvSpPr>
          <p:cNvPr id="20" name="Oval 19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Describe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What kind? — the adjective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Finding the parts of speech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Part of speech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Job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Example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Noun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Names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 dog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Verb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Shows action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runs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Adverb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Tells how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quickly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Add your own row for each.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Examples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Explore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parts of speech in English</a:t>
            </a:r>
          </a:p>
        </p:txBody>
      </p:sp>
      <p:sp>
        <p:nvSpPr>
          <p:cNvPr id="8" name="Rectangle 7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 in 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words we use is a noun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"Set"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has hundreds of meanings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Did you know?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Stories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Adjectives paint pictures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Instructions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Verbs tell us what to do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Labels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Nouns name everything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Real-life examples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733550"/>
            <a:ext cx="531495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1733550"/>
            <a:ext cx="53149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Adjective</a:t>
            </a:r>
          </a:p>
        </p:txBody>
      </p:sp>
      <p:sp>
        <p:nvSpPr>
          <p:cNvPr id="8" name="Rectangle 7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Describes a noun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 happy child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Answers "what kind?"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67450" y="1733550"/>
            <a:ext cx="531495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7450" y="1733550"/>
            <a:ext cx="53149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Adverb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Describes a verb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Sang happily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Answers "how?"</a:t>
            </a:r>
          </a:p>
        </p:txBody>
      </p:sp>
      <p:sp>
        <p:nvSpPr>
          <p:cNvPr id="15" name="Oval 14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Adjective or adverb?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Practise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16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Find the noun: "The red kite flew high."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Give three action verbs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Add an adjective: "The ___ elephant"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Is "slowly" an adjective or an adverb?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1893570"/>
            <a:ext cx="34798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Word sort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Sort cards into noun, verb and adjective boxes.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3479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Silly sentences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Build funny sentences from random cards.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Describe it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Describe a mystery object with five adjectives.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Activity time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18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Underline nouns and verbs in a short story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Write five sentences with adjectives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Make a parts-of-speech poster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705600" y="228600"/>
            <a:ext cx="1828800" cy="18288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979920" y="2628900"/>
            <a:ext cx="1280160" cy="1600200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979920" y="4914900"/>
            <a:ext cx="1280160" cy="1600200"/>
          </a:xfrm>
          <a:prstGeom prst="ellipse">
            <a:avLst/>
          </a:prstGeom>
          <a:noFill/>
          <a:ln w="12700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808720" y="342900"/>
            <a:ext cx="1280160" cy="1600200"/>
          </a:xfrm>
          <a:prstGeom prst="ellipse">
            <a:avLst/>
          </a:prstGeom>
          <a:noFill/>
          <a:ln w="12700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ight Triangle 8"/>
          <p:cNvSpPr/>
          <p:nvPr/>
        </p:nvSpPr>
        <p:spPr>
          <a:xfrm>
            <a:off x="8534400" y="2286000"/>
            <a:ext cx="1828800" cy="2286000"/>
          </a:xfrm>
          <a:prstGeom prst="rt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Pie 9"/>
          <p:cNvSpPr/>
          <p:nvPr/>
        </p:nvSpPr>
        <p:spPr>
          <a:xfrm>
            <a:off x="6705600" y="2286000"/>
            <a:ext cx="3657600" cy="4572000"/>
          </a:xfrm>
          <a:prstGeom prst="pi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637520" y="342900"/>
            <a:ext cx="1280160" cy="1600200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637520" y="2628900"/>
            <a:ext cx="1280160" cy="1600200"/>
          </a:xfrm>
          <a:prstGeom prst="ellipse">
            <a:avLst/>
          </a:prstGeom>
          <a:noFill/>
          <a:ln w="12700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Pie 12"/>
          <p:cNvSpPr/>
          <p:nvPr/>
        </p:nvSpPr>
        <p:spPr>
          <a:xfrm>
            <a:off x="8534400" y="2286000"/>
            <a:ext cx="3657600" cy="4572000"/>
          </a:xfrm>
          <a:prstGeom prst="pi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Teacher Name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548640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Class 4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Great work today!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Next lesson: Pronouns and prepositions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acher-116">
  <a:themeElements>
    <a:clrScheme name="Morphiq teacher-116">
      <a:dk1>
        <a:srgbClr val="0A1633"/>
      </a:dk1>
      <a:lt1>
        <a:srgbClr val="FFFFFF"/>
      </a:lt1>
      <a:dk2>
        <a:srgbClr val="4C5875"/>
      </a:dk2>
      <a:lt2>
        <a:srgbClr val="EEF2FB"/>
      </a:lt2>
      <a:accent1>
        <a:srgbClr val="1F3FD1"/>
      </a:accent1>
      <a:accent2>
        <a:srgbClr val="FF5A36"/>
      </a:accent2>
      <a:accent3>
        <a:srgbClr val="0A1633"/>
      </a:accent3>
      <a:accent4>
        <a:srgbClr val="7FA7FF"/>
      </a:accent4>
      <a:accent5>
        <a:srgbClr val="D7DCF7"/>
      </a:accent5>
      <a:accent6>
        <a:srgbClr val="D8DADE"/>
      </a:accent6>
      <a:hlink>
        <a:srgbClr val="1F3FD1"/>
      </a:hlink>
      <a:folHlink>
        <a:srgbClr val="FF5A36"/>
      </a:folHlink>
    </a:clrScheme>
    <a:fontScheme name="Morphiq teacher-116">
      <a:majorFont>
        <a:latin typeface="PT Serif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Parts of Speech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