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77190" y="1489474"/>
            <a:ext cx="271144" cy="4682726"/>
          </a:xfrm>
          <a:prstGeom prst="roundRect">
            <a:avLst>
              <a:gd name="adj" fmla="val 1405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31419" y="2051401"/>
            <a:ext cx="16268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5959" y="1310666"/>
            <a:ext cx="270529" cy="4861534"/>
          </a:xfrm>
          <a:prstGeom prst="roundRect">
            <a:avLst>
              <a:gd name="adj" fmla="val 140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0065" y="1894050"/>
            <a:ext cx="16231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4113" y="2344739"/>
            <a:ext cx="227223" cy="3827461"/>
          </a:xfrm>
          <a:prstGeom prst="roundRect">
            <a:avLst>
              <a:gd name="adj" fmla="val 1676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59558" y="2804035"/>
            <a:ext cx="13633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288961" y="2634350"/>
            <a:ext cx="297940" cy="3537850"/>
          </a:xfrm>
          <a:prstGeom prst="roundRect">
            <a:avLst>
              <a:gd name="adj" fmla="val 1278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348550" y="3058892"/>
            <a:ext cx="17876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634527" y="2972179"/>
            <a:ext cx="253638" cy="3200021"/>
          </a:xfrm>
          <a:prstGeom prst="roundRect">
            <a:avLst>
              <a:gd name="adj" fmla="val 1502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685254" y="3356181"/>
            <a:ext cx="15218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935790" y="2207109"/>
            <a:ext cx="274819" cy="3965091"/>
          </a:xfrm>
          <a:prstGeom prst="roundRect">
            <a:avLst>
              <a:gd name="adj" fmla="val 1386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990754" y="2682920"/>
            <a:ext cx="16489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258234" y="2698907"/>
            <a:ext cx="302237" cy="3473293"/>
          </a:xfrm>
          <a:prstGeom prst="roundRect">
            <a:avLst>
              <a:gd name="adj" fmla="val 12606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18681" y="3115702"/>
            <a:ext cx="18134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2703345" y="2743200"/>
            <a:ext cx="282892" cy="3429000"/>
          </a:xfrm>
          <a:prstGeom prst="roundRect">
            <a:avLst>
              <a:gd name="adj" fmla="val 13468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8595" y="6172200"/>
            <a:ext cx="276606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200275" y="685800"/>
            <a:ext cx="50292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MATHEMATICS · CLASS 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Trigonometry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Sine, cosine and tangent in right triangles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3042472"/>
            <a:ext cx="433647" cy="3129728"/>
          </a:xfrm>
          <a:prstGeom prst="roundRect">
            <a:avLst>
              <a:gd name="adj" fmla="val 878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14249" y="3418039"/>
            <a:ext cx="26018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08792" y="1340860"/>
            <a:ext cx="483724" cy="4831340"/>
          </a:xfrm>
          <a:prstGeom prst="roundRect">
            <a:avLst>
              <a:gd name="adj" fmla="val 787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05537" y="1920621"/>
            <a:ext cx="29023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40142" y="1502662"/>
            <a:ext cx="469364" cy="4669538"/>
          </a:xfrm>
          <a:prstGeom prst="roundRect">
            <a:avLst>
              <a:gd name="adj" fmla="val 811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34015" y="2063007"/>
            <a:ext cx="28161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57131" y="2476999"/>
            <a:ext cx="518099" cy="3695201"/>
          </a:xfrm>
          <a:prstGeom prst="roundRect">
            <a:avLst>
              <a:gd name="adj" fmla="val 735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460750" y="2920423"/>
            <a:ext cx="31085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922855" y="2428110"/>
            <a:ext cx="439007" cy="3744090"/>
          </a:xfrm>
          <a:prstGeom prst="roundRect">
            <a:avLst>
              <a:gd name="adj" fmla="val 867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010656" y="2877401"/>
            <a:ext cx="26340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409487" y="1352297"/>
            <a:ext cx="452043" cy="4819903"/>
          </a:xfrm>
          <a:prstGeom prst="roundRect">
            <a:avLst>
              <a:gd name="adj" fmla="val 842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499895" y="1930686"/>
            <a:ext cx="27122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909155" y="2421208"/>
            <a:ext cx="467101" cy="3750992"/>
          </a:xfrm>
          <a:prstGeom prst="roundRect">
            <a:avLst>
              <a:gd name="adj" fmla="val 8156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002575" y="2871327"/>
            <a:ext cx="28026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519131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Warm-up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Pythagoras theorem and similar triangles.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sides of a right triangle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Define sin, cos and tan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Recall standard angle values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Solve height and distance problems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How can you find the height of a tree without climbing it?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2007620"/>
            <a:ext cx="432542" cy="4164580"/>
          </a:xfrm>
          <a:prstGeom prst="roundRect">
            <a:avLst>
              <a:gd name="adj" fmla="val 880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14028" y="2507370"/>
            <a:ext cx="25952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07687" y="1814828"/>
            <a:ext cx="495195" cy="4357372"/>
          </a:xfrm>
          <a:prstGeom prst="roundRect">
            <a:avLst>
              <a:gd name="adj" fmla="val 769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06726" y="2337713"/>
            <a:ext cx="29711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50507" y="1683488"/>
            <a:ext cx="602508" cy="4488712"/>
          </a:xfrm>
          <a:prstGeom prst="roundRect">
            <a:avLst>
              <a:gd name="adj" fmla="val 632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71009" y="2222134"/>
            <a:ext cx="36150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00640" y="1416596"/>
            <a:ext cx="535680" cy="4755604"/>
          </a:xfrm>
          <a:prstGeom prst="roundRect">
            <a:avLst>
              <a:gd name="adj" fmla="val 711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07776" y="1987268"/>
            <a:ext cx="321408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083945" y="1933595"/>
            <a:ext cx="609548" cy="4238605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05855" y="2442227"/>
            <a:ext cx="36572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741118" y="1460149"/>
            <a:ext cx="469460" cy="4712051"/>
          </a:xfrm>
          <a:prstGeom prst="roundRect">
            <a:avLst>
              <a:gd name="adj" fmla="val 811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835010" y="2025595"/>
            <a:ext cx="28167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258203" y="1757947"/>
            <a:ext cx="456415" cy="4414253"/>
          </a:xfrm>
          <a:prstGeom prst="roundRect">
            <a:avLst>
              <a:gd name="adj" fmla="val 834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349486" y="2287657"/>
            <a:ext cx="27384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857493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Trigonometric ratios compare the sides of a right triangle.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 an angle θ: sin θ = opposite/hypotenuse, cos θ = adjacent/hypotenuse, tan θ = opposite/adjacent. The ratios are the same for every triangle with that angle.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Ratios in a right triangle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Hypotenuse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longest side, opposite the right angle.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Opposite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facing angle θ.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Adjacent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next to θ.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Sketch the triangle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Mark θ and the known side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sin, cos or tan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Rearrange and calculate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Solving a height problem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Angle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cos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tan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45°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Learn these with the hand trick.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Standard values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2284405"/>
            <a:ext cx="459966" cy="3887795"/>
          </a:xfrm>
          <a:prstGeom prst="roundRect">
            <a:avLst>
              <a:gd name="adj" fmla="val 828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19513" y="2750940"/>
            <a:ext cx="27597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35111" y="2849490"/>
            <a:ext cx="594543" cy="3322710"/>
          </a:xfrm>
          <a:prstGeom prst="roundRect">
            <a:avLst>
              <a:gd name="adj" fmla="val 64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54019" y="3248215"/>
            <a:ext cx="35672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977279" y="3025371"/>
            <a:ext cx="500593" cy="3146829"/>
          </a:xfrm>
          <a:prstGeom prst="roundRect">
            <a:avLst>
              <a:gd name="adj" fmla="val 761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77398" y="3402990"/>
            <a:ext cx="30035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25497" y="2254957"/>
            <a:ext cx="550800" cy="3917243"/>
          </a:xfrm>
          <a:prstGeom prst="roundRect">
            <a:avLst>
              <a:gd name="adj" fmla="val 691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35657" y="2725026"/>
            <a:ext cx="33048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123922" y="2518834"/>
            <a:ext cx="482457" cy="3653366"/>
          </a:xfrm>
          <a:prstGeom prst="roundRect">
            <a:avLst>
              <a:gd name="adj" fmla="val 789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20414" y="2957238"/>
            <a:ext cx="28947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654005" y="2784564"/>
            <a:ext cx="434488" cy="3387636"/>
          </a:xfrm>
          <a:prstGeom prst="roundRect">
            <a:avLst>
              <a:gd name="adj" fmla="val 876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740902" y="3191081"/>
            <a:ext cx="26069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136117" y="1254408"/>
            <a:ext cx="565525" cy="4917792"/>
          </a:xfrm>
          <a:prstGeom prst="roundRect">
            <a:avLst>
              <a:gd name="adj" fmla="val 673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249222" y="1844543"/>
            <a:ext cx="33931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844517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Explore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600" b="1" i="0">
                <a:solidFill>
                  <a:schemeClr val="accent2"/>
                </a:solidFill>
                <a:latin typeface="+mj-lt"/>
              </a:rPr>
              <a:t>2,000+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trigonometry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00" b="1" i="0">
                <a:solidFill>
                  <a:schemeClr val="accent2"/>
                </a:solidFill>
                <a:latin typeface="+mj-lt"/>
              </a:rPr>
              <a:t>SOH-CAH-TOA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classic memory aid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GPS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uses trigonometry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Roofs and ramps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Navigation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Ships and aircraft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Surveying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Heights of buildings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sin θ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Opposite / hypotenuse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Rises from 0° to 90°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sin 90° = 1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 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Adjacent / hypotenuse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Falls from 0° to 90°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 0° = 1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sin vs cos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1665500"/>
            <a:ext cx="563267" cy="4506700"/>
          </a:xfrm>
          <a:prstGeom prst="roundRect">
            <a:avLst>
              <a:gd name="adj" fmla="val 676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40173" y="2206304"/>
            <a:ext cx="33796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438412" y="1509739"/>
            <a:ext cx="542571" cy="4662461"/>
          </a:xfrm>
          <a:prstGeom prst="roundRect">
            <a:avLst>
              <a:gd name="adj" fmla="val 702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46926" y="2069235"/>
            <a:ext cx="32554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28608" y="2103921"/>
            <a:ext cx="460781" cy="4068279"/>
          </a:xfrm>
          <a:prstGeom prst="roundRect">
            <a:avLst>
              <a:gd name="adj" fmla="val 8268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120765" y="2592114"/>
            <a:ext cx="27646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37015" y="2415343"/>
            <a:ext cx="468857" cy="3756857"/>
          </a:xfrm>
          <a:prstGeom prst="roundRect">
            <a:avLst>
              <a:gd name="adj" fmla="val 8126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30786" y="2866166"/>
            <a:ext cx="281314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053497" y="2869685"/>
            <a:ext cx="440003" cy="3302515"/>
          </a:xfrm>
          <a:prstGeom prst="roundRect">
            <a:avLst>
              <a:gd name="adj" fmla="val 865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1498" y="3265987"/>
            <a:ext cx="264002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541125" y="2364639"/>
            <a:ext cx="531393" cy="3807561"/>
          </a:xfrm>
          <a:prstGeom prst="roundRect">
            <a:avLst>
              <a:gd name="adj" fmla="val 7169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47404" y="2821546"/>
            <a:ext cx="318836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120143" y="3060261"/>
            <a:ext cx="566591" cy="3111939"/>
          </a:xfrm>
          <a:prstGeom prst="roundRect">
            <a:avLst>
              <a:gd name="adj" fmla="val 672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233461" y="3433693"/>
            <a:ext cx="339955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20760000">
            <a:off x="10829609" y="2743200"/>
            <a:ext cx="548640" cy="3429000"/>
          </a:xfrm>
          <a:prstGeom prst="roundRect">
            <a:avLst>
              <a:gd name="adj" fmla="val 694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61760" y="6172200"/>
            <a:ext cx="5364480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3200" y="685800"/>
            <a:ext cx="975360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sin θ in terms of sides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tan 45°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If sin θ = 1/2, find θ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ladder makes 60° with the ground; find the height it reaches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Clinometer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one from a protractor and a straw.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 the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the flagpole height.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Value bingo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Bingo with standard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8.1, questions 1–5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Prove sin²θ + cos²θ = 1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Estimate the height of a building near home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10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Trigonometric identities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7">
  <a:themeElements>
    <a:clrScheme name="Morphiq teacher-117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teacher-117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