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-1809750" y="5810250"/>
            <a:ext cx="2857500" cy="2857500"/>
          </a:xfrm>
          <a:prstGeom prst="ellipse">
            <a:avLst/>
          </a:prstGeom>
          <a:noFill/>
          <a:ln w="15875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-1476375" y="6143625"/>
            <a:ext cx="2190750" cy="2190750"/>
          </a:xfrm>
          <a:prstGeom prst="ellipse">
            <a:avLst/>
          </a:prstGeom>
          <a:noFill/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Oval 3"/>
          <p:cNvSpPr/>
          <p:nvPr/>
        </p:nvSpPr>
        <p:spPr>
          <a:xfrm>
            <a:off x="-1143000" y="6477000"/>
            <a:ext cx="1524000" cy="1524000"/>
          </a:xfrm>
          <a:prstGeom prst="ellipse">
            <a:avLst/>
          </a:prstGeom>
          <a:noFill/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TextBox 4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OUR INDIAN CONSTITUTION</a:t>
            </a:r>
          </a:p>
        </p:txBody>
      </p:sp>
      <p:sp>
        <p:nvSpPr>
          <p:cNvPr id="105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33550"/>
            <a:ext cx="10972800" cy="4267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-1809750" y="5810250"/>
            <a:ext cx="2857500" cy="2857500"/>
          </a:xfrm>
          <a:prstGeom prst="ellipse">
            <a:avLst/>
          </a:prstGeom>
          <a:noFill/>
          <a:ln w="15875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-1476375" y="6143625"/>
            <a:ext cx="2190750" cy="2190750"/>
          </a:xfrm>
          <a:prstGeom prst="ellipse">
            <a:avLst/>
          </a:prstGeom>
          <a:noFill/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Oval 3"/>
          <p:cNvSpPr/>
          <p:nvPr/>
        </p:nvSpPr>
        <p:spPr>
          <a:xfrm>
            <a:off x="-1143000" y="6477000"/>
            <a:ext cx="1524000" cy="1524000"/>
          </a:xfrm>
          <a:prstGeom prst="ellipse">
            <a:avLst/>
          </a:prstGeom>
          <a:noFill/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TextBox 4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OUR INDIAN CONSTITUTION</a:t>
            </a:r>
          </a:p>
        </p:txBody>
      </p:sp>
      <p:sp>
        <p:nvSpPr>
          <p:cNvPr id="105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-1809750" y="5810250"/>
            <a:ext cx="2857500" cy="2857500"/>
          </a:xfrm>
          <a:prstGeom prst="ellipse">
            <a:avLst/>
          </a:prstGeom>
          <a:noFill/>
          <a:ln w="15875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-1476375" y="6143625"/>
            <a:ext cx="2190750" cy="2190750"/>
          </a:xfrm>
          <a:prstGeom prst="ellipse">
            <a:avLst/>
          </a:prstGeom>
          <a:noFill/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Oval 3"/>
          <p:cNvSpPr/>
          <p:nvPr/>
        </p:nvSpPr>
        <p:spPr>
          <a:xfrm>
            <a:off x="-1143000" y="6477000"/>
            <a:ext cx="1524000" cy="1524000"/>
          </a:xfrm>
          <a:prstGeom prst="ellipse">
            <a:avLst/>
          </a:prstGeom>
          <a:noFill/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TextBox 4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OUR INDIAN CONSTITUTION</a:t>
            </a:r>
          </a:p>
        </p:txBody>
      </p:sp>
      <p:sp>
        <p:nvSpPr>
          <p:cNvPr id="105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-1809750" y="5810250"/>
            <a:ext cx="2857500" cy="2857500"/>
          </a:xfrm>
          <a:prstGeom prst="ellipse">
            <a:avLst/>
          </a:prstGeom>
          <a:noFill/>
          <a:ln w="15875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-1476375" y="6143625"/>
            <a:ext cx="2190750" cy="2190750"/>
          </a:xfrm>
          <a:prstGeom prst="ellipse">
            <a:avLst/>
          </a:prstGeom>
          <a:noFill/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Oval 3"/>
          <p:cNvSpPr/>
          <p:nvPr/>
        </p:nvSpPr>
        <p:spPr>
          <a:xfrm>
            <a:off x="-1143000" y="6477000"/>
            <a:ext cx="1524000" cy="1524000"/>
          </a:xfrm>
          <a:prstGeom prst="ellipse">
            <a:avLst/>
          </a:prstGeom>
          <a:noFill/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TextBox 4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OUR INDIAN CONSTITUTION</a:t>
            </a:r>
          </a:p>
        </p:txBody>
      </p:sp>
      <p:sp>
        <p:nvSpPr>
          <p:cNvPr id="105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339840" y="0"/>
            <a:ext cx="5852160" cy="6858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 rot="5024429">
            <a:off x="10904573" y="4965181"/>
            <a:ext cx="282630" cy="28263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Isosceles Triangle 5"/>
          <p:cNvSpPr/>
          <p:nvPr/>
        </p:nvSpPr>
        <p:spPr>
          <a:xfrm rot="2905707">
            <a:off x="7704586" y="800926"/>
            <a:ext cx="152822" cy="152822"/>
          </a:xfrm>
          <a:prstGeom prst="triangl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 rot="1415584">
            <a:off x="8836026" y="4321183"/>
            <a:ext cx="188079" cy="188079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5-Point Star 7"/>
          <p:cNvSpPr/>
          <p:nvPr/>
        </p:nvSpPr>
        <p:spPr>
          <a:xfrm rot="4465362">
            <a:off x="10272031" y="5319331"/>
            <a:ext cx="158401" cy="158401"/>
          </a:xfrm>
          <a:prstGeom prst="star5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5-Point Star 8"/>
          <p:cNvSpPr/>
          <p:nvPr/>
        </p:nvSpPr>
        <p:spPr>
          <a:xfrm rot="2089343">
            <a:off x="8187491" y="1540745"/>
            <a:ext cx="165755" cy="165755"/>
          </a:xfrm>
          <a:prstGeom prst="star5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Diamond 9"/>
          <p:cNvSpPr/>
          <p:nvPr/>
        </p:nvSpPr>
        <p:spPr>
          <a:xfrm rot="763879">
            <a:off x="11394159" y="5987709"/>
            <a:ext cx="201317" cy="201317"/>
          </a:xfrm>
          <a:prstGeom prst="diamond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Diamond 10"/>
          <p:cNvSpPr/>
          <p:nvPr/>
        </p:nvSpPr>
        <p:spPr>
          <a:xfrm rot="3739204">
            <a:off x="10938312" y="3396925"/>
            <a:ext cx="280048" cy="280048"/>
          </a:xfrm>
          <a:prstGeom prst="diamond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 rot="5072323">
            <a:off x="9411487" y="336398"/>
            <a:ext cx="175762" cy="175762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 rot="341909">
            <a:off x="9974969" y="4544680"/>
            <a:ext cx="271961" cy="271961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Diamond 13"/>
          <p:cNvSpPr/>
          <p:nvPr/>
        </p:nvSpPr>
        <p:spPr>
          <a:xfrm rot="3551401">
            <a:off x="8552131" y="1355949"/>
            <a:ext cx="264619" cy="264619"/>
          </a:xfrm>
          <a:prstGeom prst="diamond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 rot="572552">
            <a:off x="9399866" y="1475289"/>
            <a:ext cx="324129" cy="324129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 rot="1541075">
            <a:off x="8223183" y="2733668"/>
            <a:ext cx="165397" cy="165397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Isosceles Triangle 16"/>
          <p:cNvSpPr/>
          <p:nvPr/>
        </p:nvSpPr>
        <p:spPr>
          <a:xfrm rot="3616896">
            <a:off x="8447949" y="5537864"/>
            <a:ext cx="186131" cy="186131"/>
          </a:xfrm>
          <a:prstGeom prst="triangl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Diamond 17"/>
          <p:cNvSpPr/>
          <p:nvPr/>
        </p:nvSpPr>
        <p:spPr>
          <a:xfrm rot="785299">
            <a:off x="8438965" y="4235335"/>
            <a:ext cx="316933" cy="316933"/>
          </a:xfrm>
          <a:prstGeom prst="diamond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Diamond 18"/>
          <p:cNvSpPr/>
          <p:nvPr/>
        </p:nvSpPr>
        <p:spPr>
          <a:xfrm rot="1212226">
            <a:off x="7553528" y="3399961"/>
            <a:ext cx="178132" cy="178132"/>
          </a:xfrm>
          <a:prstGeom prst="diamond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Isosceles Triangle 19"/>
          <p:cNvSpPr/>
          <p:nvPr/>
        </p:nvSpPr>
        <p:spPr>
          <a:xfrm rot="645150">
            <a:off x="11388972" y="439138"/>
            <a:ext cx="239642" cy="239642"/>
          </a:xfrm>
          <a:prstGeom prst="triangl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 rot="160878">
            <a:off x="9698525" y="796607"/>
            <a:ext cx="158224" cy="15822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 rot="324914">
            <a:off x="11189536" y="2826380"/>
            <a:ext cx="200630" cy="20063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Isosceles Triangle 22"/>
          <p:cNvSpPr/>
          <p:nvPr/>
        </p:nvSpPr>
        <p:spPr>
          <a:xfrm rot="4705702">
            <a:off x="6664436" y="4054743"/>
            <a:ext cx="249274" cy="249274"/>
          </a:xfrm>
          <a:prstGeom prst="triangl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Isosceles Triangle 23"/>
          <p:cNvSpPr/>
          <p:nvPr/>
        </p:nvSpPr>
        <p:spPr>
          <a:xfrm rot="3676667">
            <a:off x="10138994" y="539127"/>
            <a:ext cx="230279" cy="230279"/>
          </a:xfrm>
          <a:prstGeom prst="triangl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Diamond 24"/>
          <p:cNvSpPr/>
          <p:nvPr/>
        </p:nvSpPr>
        <p:spPr>
          <a:xfrm rot="5370991">
            <a:off x="10420231" y="66503"/>
            <a:ext cx="341909" cy="341909"/>
          </a:xfrm>
          <a:prstGeom prst="diamond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6" name="5-Point Star 25"/>
          <p:cNvSpPr/>
          <p:nvPr/>
        </p:nvSpPr>
        <p:spPr>
          <a:xfrm rot="3877167">
            <a:off x="11671004" y="4417640"/>
            <a:ext cx="266679" cy="266679"/>
          </a:xfrm>
          <a:prstGeom prst="star5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" name="Diamond 26"/>
          <p:cNvSpPr/>
          <p:nvPr/>
        </p:nvSpPr>
        <p:spPr>
          <a:xfrm rot="2214002">
            <a:off x="11158033" y="1917360"/>
            <a:ext cx="270102" cy="270102"/>
          </a:xfrm>
          <a:prstGeom prst="diamond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 rot="4744696">
            <a:off x="7618171" y="3637272"/>
            <a:ext cx="248711" cy="248711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9" name="5-Point Star 28"/>
          <p:cNvSpPr/>
          <p:nvPr/>
        </p:nvSpPr>
        <p:spPr>
          <a:xfrm rot="3496483">
            <a:off x="6551724" y="2525489"/>
            <a:ext cx="214314" cy="214314"/>
          </a:xfrm>
          <a:prstGeom prst="star5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0" name="5-Point Star 29"/>
          <p:cNvSpPr/>
          <p:nvPr/>
        </p:nvSpPr>
        <p:spPr>
          <a:xfrm rot="4780529">
            <a:off x="8974536" y="222226"/>
            <a:ext cx="225394" cy="225394"/>
          </a:xfrm>
          <a:prstGeom prst="star5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1" name="Diamond 30"/>
          <p:cNvSpPr/>
          <p:nvPr/>
        </p:nvSpPr>
        <p:spPr>
          <a:xfrm rot="2474778">
            <a:off x="6426822" y="4536281"/>
            <a:ext cx="323815" cy="323815"/>
          </a:xfrm>
          <a:prstGeom prst="diamond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2" name="Oval 31"/>
          <p:cNvSpPr/>
          <p:nvPr/>
        </p:nvSpPr>
        <p:spPr>
          <a:xfrm rot="698527">
            <a:off x="12002678" y="5900138"/>
            <a:ext cx="183873" cy="183873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3" name="Oval 32"/>
          <p:cNvSpPr/>
          <p:nvPr/>
        </p:nvSpPr>
        <p:spPr>
          <a:xfrm rot="4008202">
            <a:off x="10922748" y="6517049"/>
            <a:ext cx="293160" cy="29316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 rot="5008607">
            <a:off x="10715910" y="3039126"/>
            <a:ext cx="242836" cy="242836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5" name="Isosceles Triangle 34"/>
          <p:cNvSpPr/>
          <p:nvPr/>
        </p:nvSpPr>
        <p:spPr>
          <a:xfrm rot="379193">
            <a:off x="11359497" y="1108822"/>
            <a:ext cx="320315" cy="320315"/>
          </a:xfrm>
          <a:prstGeom prst="triangl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6" name="Oval 35"/>
          <p:cNvSpPr/>
          <p:nvPr/>
        </p:nvSpPr>
        <p:spPr>
          <a:xfrm rot="88863">
            <a:off x="9866664" y="6394289"/>
            <a:ext cx="277243" cy="277243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7" name="Rectangle 36"/>
          <p:cNvSpPr/>
          <p:nvPr/>
        </p:nvSpPr>
        <p:spPr>
          <a:xfrm rot="2884430">
            <a:off x="11089637" y="5630868"/>
            <a:ext cx="242614" cy="242614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8" name="Diamond 37"/>
          <p:cNvSpPr/>
          <p:nvPr/>
        </p:nvSpPr>
        <p:spPr>
          <a:xfrm rot="4494137">
            <a:off x="9772692" y="732563"/>
            <a:ext cx="365706" cy="365706"/>
          </a:xfrm>
          <a:prstGeom prst="diamond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>
            <a:off x="8095488" y="2258568"/>
            <a:ext cx="2340864" cy="2340864"/>
          </a:xfrm>
          <a:prstGeom prst="ellipse">
            <a:avLst/>
          </a:prstGeom>
          <a:solidFill>
            <a:schemeClr val="accent1">
              <a:alpha val="9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0" name="Rectangle 39"/>
          <p:cNvSpPr/>
          <p:nvPr/>
        </p:nvSpPr>
        <p:spPr>
          <a:xfrm>
            <a:off x="609600" y="647700"/>
            <a:ext cx="438150" cy="762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609600" y="857250"/>
            <a:ext cx="499872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2"/>
                </a:solidFill>
                <a:latin typeface="+mn-lt"/>
              </a:rPr>
              <a:t>SOCIAL SCIENCE · CLASS 8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609600" y="5772150"/>
            <a:ext cx="16129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TEACHER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609600" y="5962650"/>
            <a:ext cx="16129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Teacher Name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2374900" y="5772150"/>
            <a:ext cx="16129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CLASS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2374900" y="5962650"/>
            <a:ext cx="16129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8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4140200" y="5772150"/>
            <a:ext cx="16129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PERIOD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4140200" y="5962650"/>
            <a:ext cx="16129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40 minutes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143000"/>
            <a:ext cx="5200650" cy="2857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7300" b="1" i="0">
                <a:solidFill>
                  <a:schemeClr val="tx1"/>
                </a:solidFill>
                <a:latin typeface="+mj-lt"/>
              </a:rPr>
              <a:t>Our Indian Constitution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4191000"/>
            <a:ext cx="4754880" cy="8572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Rights, duties and how our democracy works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5715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85900" y="7048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609600" y="17335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562100" y="1733550"/>
            <a:ext cx="658368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Warm-up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1562100" y="2486025"/>
            <a:ext cx="10020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8" name="TextBox 7"/>
          <p:cNvSpPr txBox="1"/>
          <p:nvPr/>
        </p:nvSpPr>
        <p:spPr>
          <a:xfrm>
            <a:off x="609600" y="24955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562100" y="2495550"/>
            <a:ext cx="658368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Learn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1562100" y="3248025"/>
            <a:ext cx="10020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1" name="TextBox 10"/>
          <p:cNvSpPr txBox="1"/>
          <p:nvPr/>
        </p:nvSpPr>
        <p:spPr>
          <a:xfrm>
            <a:off x="609600" y="32575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62100" y="3257550"/>
            <a:ext cx="658368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Explore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1562100" y="4010025"/>
            <a:ext cx="10020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4" name="TextBox 13"/>
          <p:cNvSpPr txBox="1"/>
          <p:nvPr/>
        </p:nvSpPr>
        <p:spPr>
          <a:xfrm>
            <a:off x="609600" y="40195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562100" y="4019550"/>
            <a:ext cx="658368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Practise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1562100" y="4772025"/>
            <a:ext cx="10020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7" name="Image placeholder (right-click &gt; Format Shape &gt; Picture fill)"/>
          <p:cNvSpPr/>
          <p:nvPr/>
        </p:nvSpPr>
        <p:spPr>
          <a:xfrm>
            <a:off x="8042148" y="1733550"/>
            <a:ext cx="3540252" cy="2933700"/>
          </a:xfrm>
          <a:prstGeom prst="roundRect">
            <a:avLst>
              <a:gd name="adj" fmla="val 4545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Freeform 17"/>
          <p:cNvSpPr/>
          <p:nvPr/>
        </p:nvSpPr>
        <p:spPr>
          <a:xfrm>
            <a:off x="9202674" y="298704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10025634" y="274320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137398" y="3566160"/>
            <a:ext cx="3349752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533400"/>
            <a:ext cx="9906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Lesson plan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09600" y="5715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1485900" y="7048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6" name="Rounded Rectangle 5"/>
          <p:cNvSpPr/>
          <p:nvPr/>
        </p:nvSpPr>
        <p:spPr>
          <a:xfrm>
            <a:off x="7741920" y="1733550"/>
            <a:ext cx="3840480" cy="4267200"/>
          </a:xfrm>
          <a:prstGeom prst="roundRect">
            <a:avLst>
              <a:gd name="adj" fmla="val 3472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008620" y="2000250"/>
            <a:ext cx="330708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150">
                <a:solidFill>
                  <a:schemeClr val="accent2"/>
                </a:solidFill>
                <a:latin typeface="+mn-lt"/>
              </a:rPr>
              <a:t>YOU ALREADY KNOW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08620" y="2400300"/>
            <a:ext cx="3307080" cy="3314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India became a republic on 26 January 1950.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533400"/>
            <a:ext cx="9906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Learning objectives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90700"/>
            <a:ext cx="6583680" cy="42100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Know why a country needs a constitution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List key features of our Constitution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Explain Fundamental Rights and Duties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Understand the role of citizens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609600"/>
            <a:ext cx="57150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2"/>
                </a:solidFill>
                <a:latin typeface="+mn-lt"/>
              </a:rPr>
              <a:t>KEY IDEA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181100"/>
            <a:ext cx="9258300" cy="37338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What would happen if every school changed its rules every day?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609600" y="53911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609600" y="55816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Think about it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5715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05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85900" y="7048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Image placeholder (right-click &gt; Format Shape &gt; Picture fill)"/>
          <p:cNvSpPr/>
          <p:nvPr/>
        </p:nvSpPr>
        <p:spPr>
          <a:xfrm>
            <a:off x="6534912" y="1733550"/>
            <a:ext cx="5047488" cy="4267200"/>
          </a:xfrm>
          <a:prstGeom prst="roundRect">
            <a:avLst>
              <a:gd name="adj" fmla="val 468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8449056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9272016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630162" y="4232910"/>
            <a:ext cx="4856988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Diagram / picture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1771650"/>
            <a:ext cx="5506212" cy="179222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00" b="1" i="0">
                <a:solidFill>
                  <a:schemeClr val="tx1"/>
                </a:solidFill>
                <a:latin typeface="+mj-lt"/>
              </a:rPr>
              <a:t>A constitution is the supreme law that guides how a country is governed.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9600" y="3696462"/>
            <a:ext cx="5506212" cy="230428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It sets out the powers of government, protects citizens' rights and lists their duties. The Indian Constitution is the longest written constitution in the world.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533400"/>
            <a:ext cx="9906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Why a constitution?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5715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06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85900" y="7048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ounded Rectangle 4"/>
          <p:cNvSpPr/>
          <p:nvPr/>
        </p:nvSpPr>
        <p:spPr>
          <a:xfrm>
            <a:off x="609600" y="1893570"/>
            <a:ext cx="3479800" cy="3810000"/>
          </a:xfrm>
          <a:prstGeom prst="roundRect">
            <a:avLst>
              <a:gd name="adj" fmla="val 3832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876300" y="216027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76300" y="216027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76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Preamble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76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The introduction stating the Constitution's ideals.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56100" y="1893570"/>
            <a:ext cx="3479800" cy="3810000"/>
          </a:xfrm>
          <a:prstGeom prst="roundRect">
            <a:avLst>
              <a:gd name="adj" fmla="val 3832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4622800" y="216027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622800" y="216027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228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Fundamental Rights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228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Basic rights guaranteed to citizens.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102600" y="1893570"/>
            <a:ext cx="3479800" cy="3810000"/>
          </a:xfrm>
          <a:prstGeom prst="roundRect">
            <a:avLst>
              <a:gd name="adj" fmla="val 3832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8369300" y="216027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369300" y="216027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69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550" b="1" i="0">
                <a:solidFill>
                  <a:schemeClr val="tx1"/>
                </a:solidFill>
                <a:latin typeface="+mj-lt"/>
              </a:rPr>
              <a:t>Fundamental Duties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369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Responsibilities every citizen should follow.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533400"/>
            <a:ext cx="9906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Key terms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5715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07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85900" y="7048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09600" y="1733550"/>
          <a:ext cx="10972800" cy="25146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3657600"/>
                <a:gridCol w="3657600"/>
                <a:gridCol w="36576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Right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What it means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Example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Equality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Equal before law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No discrimination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Freedom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Speech, movement, work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Express opinions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Education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Culture and education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Learn your language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609600" y="438150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Research the remaining rights for homework.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533400"/>
            <a:ext cx="9906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Some Fundamental Rights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5715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08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85900" y="7048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609600" y="2114550"/>
            <a:ext cx="32766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4900" b="1" i="0">
                <a:solidFill>
                  <a:schemeClr val="accent1"/>
                </a:solidFill>
                <a:latin typeface="+mj-lt"/>
              </a:rPr>
              <a:t>26 Nov 1949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3543300"/>
            <a:ext cx="32004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Constitution adopted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4267200" y="2019300"/>
            <a:ext cx="0" cy="2359914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8" name="TextBox 7"/>
          <p:cNvSpPr txBox="1"/>
          <p:nvPr/>
        </p:nvSpPr>
        <p:spPr>
          <a:xfrm>
            <a:off x="4495800" y="2114550"/>
            <a:ext cx="32766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22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495800" y="3543300"/>
            <a:ext cx="32004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languages in the Eighth Schedule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7924800" y="2019300"/>
            <a:ext cx="0" cy="2359914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11" name="TextBox 10"/>
          <p:cNvSpPr txBox="1"/>
          <p:nvPr/>
        </p:nvSpPr>
        <p:spPr>
          <a:xfrm>
            <a:off x="8153400" y="2114550"/>
            <a:ext cx="32766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11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53400" y="3543300"/>
            <a:ext cx="32004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Fundamental Duties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533400"/>
            <a:ext cx="9906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Did you know?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5715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09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85900" y="7048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Image placeholder (right-click &gt; Format Shape &gt; Picture fill)"/>
          <p:cNvSpPr/>
          <p:nvPr/>
        </p:nvSpPr>
        <p:spPr>
          <a:xfrm>
            <a:off x="609600" y="1733550"/>
            <a:ext cx="3530600" cy="2645664"/>
          </a:xfrm>
          <a:prstGeom prst="roundRect">
            <a:avLst>
              <a:gd name="adj" fmla="val 504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1792854" y="2852666"/>
            <a:ext cx="1164092" cy="465637"/>
          </a:xfrm>
          <a:custGeom>
            <a:avLst/>
            <a:gdLst/>
            <a:ahLst/>
            <a:cxnLst/>
            <a:rect l="l" t="t" r="r" b="b"/>
            <a:pathLst>
              <a:path w="1164092" h="465637">
                <a:moveTo>
                  <a:pt x="0" y="465637"/>
                </a:moveTo>
                <a:lnTo>
                  <a:pt x="436534" y="0"/>
                </a:lnTo>
                <a:lnTo>
                  <a:pt x="698455" y="291023"/>
                </a:lnTo>
                <a:lnTo>
                  <a:pt x="843967" y="145511"/>
                </a:lnTo>
                <a:lnTo>
                  <a:pt x="1164092" y="46563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2578616" y="2619847"/>
            <a:ext cx="221178" cy="2211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04850" y="3405610"/>
            <a:ext cx="33401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4531614"/>
            <a:ext cx="35306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Voting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9600" y="4874514"/>
            <a:ext cx="3530600" cy="112623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Adults elect leaders</a:t>
            </a:r>
          </a:p>
        </p:txBody>
      </p:sp>
      <p:sp>
        <p:nvSpPr>
          <p:cNvPr id="11" name="Image placeholder (right-click &gt; Format Shape &gt; Picture fill)"/>
          <p:cNvSpPr/>
          <p:nvPr/>
        </p:nvSpPr>
        <p:spPr>
          <a:xfrm>
            <a:off x="4330700" y="1733550"/>
            <a:ext cx="3530600" cy="2645664"/>
          </a:xfrm>
          <a:prstGeom prst="roundRect">
            <a:avLst>
              <a:gd name="adj" fmla="val 504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Freeform 11"/>
          <p:cNvSpPr/>
          <p:nvPr/>
        </p:nvSpPr>
        <p:spPr>
          <a:xfrm>
            <a:off x="5513954" y="2852666"/>
            <a:ext cx="1164092" cy="465637"/>
          </a:xfrm>
          <a:custGeom>
            <a:avLst/>
            <a:gdLst/>
            <a:ahLst/>
            <a:cxnLst/>
            <a:rect l="l" t="t" r="r" b="b"/>
            <a:pathLst>
              <a:path w="1164092" h="465637">
                <a:moveTo>
                  <a:pt x="0" y="465637"/>
                </a:moveTo>
                <a:lnTo>
                  <a:pt x="436534" y="0"/>
                </a:lnTo>
                <a:lnTo>
                  <a:pt x="698455" y="291023"/>
                </a:lnTo>
                <a:lnTo>
                  <a:pt x="843967" y="145511"/>
                </a:lnTo>
                <a:lnTo>
                  <a:pt x="1164092" y="46563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6299716" y="2619847"/>
            <a:ext cx="221178" cy="2211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425950" y="3405610"/>
            <a:ext cx="33401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30700" y="4531614"/>
            <a:ext cx="35306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Courts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330700" y="4874514"/>
            <a:ext cx="3530600" cy="112623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Protect our rights</a:t>
            </a:r>
          </a:p>
        </p:txBody>
      </p:sp>
      <p:sp>
        <p:nvSpPr>
          <p:cNvPr id="17" name="Image placeholder (right-click &gt; Format Shape &gt; Picture fill)"/>
          <p:cNvSpPr/>
          <p:nvPr/>
        </p:nvSpPr>
        <p:spPr>
          <a:xfrm>
            <a:off x="8051800" y="1733550"/>
            <a:ext cx="3530600" cy="2645664"/>
          </a:xfrm>
          <a:prstGeom prst="roundRect">
            <a:avLst>
              <a:gd name="adj" fmla="val 504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Freeform 17"/>
          <p:cNvSpPr/>
          <p:nvPr/>
        </p:nvSpPr>
        <p:spPr>
          <a:xfrm>
            <a:off x="9235054" y="2852666"/>
            <a:ext cx="1164092" cy="465637"/>
          </a:xfrm>
          <a:custGeom>
            <a:avLst/>
            <a:gdLst/>
            <a:ahLst/>
            <a:cxnLst/>
            <a:rect l="l" t="t" r="r" b="b"/>
            <a:pathLst>
              <a:path w="1164092" h="465637">
                <a:moveTo>
                  <a:pt x="0" y="465637"/>
                </a:moveTo>
                <a:lnTo>
                  <a:pt x="436534" y="0"/>
                </a:lnTo>
                <a:lnTo>
                  <a:pt x="698455" y="291023"/>
                </a:lnTo>
                <a:lnTo>
                  <a:pt x="843967" y="145511"/>
                </a:lnTo>
                <a:lnTo>
                  <a:pt x="1164092" y="46563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10020816" y="2619847"/>
            <a:ext cx="221178" cy="2211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147050" y="3405610"/>
            <a:ext cx="33401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3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051800" y="4531614"/>
            <a:ext cx="35306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School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051800" y="4874514"/>
            <a:ext cx="3530600" cy="112623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Right to education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533400"/>
            <a:ext cx="9906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Real-life examples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5715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10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85900" y="7048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ounded Rectangle 4"/>
          <p:cNvSpPr/>
          <p:nvPr/>
        </p:nvSpPr>
        <p:spPr>
          <a:xfrm>
            <a:off x="609600" y="1733550"/>
            <a:ext cx="5314950" cy="609600"/>
          </a:xfrm>
          <a:prstGeom prst="roundRect">
            <a:avLst>
              <a:gd name="adj" fmla="val 13125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38200" y="1733550"/>
            <a:ext cx="48577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Rights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2571750"/>
            <a:ext cx="5162550" cy="33528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What we are entitled to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Protected by courts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e.g. freedom of speech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67450" y="1733550"/>
            <a:ext cx="5314950" cy="609600"/>
          </a:xfrm>
          <a:prstGeom prst="roundRect">
            <a:avLst>
              <a:gd name="adj" fmla="val 13125"/>
            </a:avLst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496050" y="1733550"/>
            <a:ext cx="48577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Duties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343650" y="2571750"/>
            <a:ext cx="5162550" cy="33528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What we owe the nation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Moral responsibility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e.g. respect the flag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533400"/>
            <a:ext cx="9906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Rights and duties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09600" y="5715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11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1485900" y="7048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6" name="Image placeholder (right-click &gt; Format Shape &gt; Picture fill)"/>
          <p:cNvSpPr/>
          <p:nvPr/>
        </p:nvSpPr>
        <p:spPr>
          <a:xfrm>
            <a:off x="7193280" y="1733550"/>
            <a:ext cx="4389120" cy="4267200"/>
          </a:xfrm>
          <a:prstGeom prst="roundRect">
            <a:avLst>
              <a:gd name="adj" fmla="val 468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Freeform 6"/>
          <p:cNvSpPr/>
          <p:nvPr/>
        </p:nvSpPr>
        <p:spPr>
          <a:xfrm>
            <a:off x="877824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960120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288530" y="4232910"/>
            <a:ext cx="419862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533400"/>
            <a:ext cx="9906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Check your understanding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90700"/>
            <a:ext cx="6144768" cy="42100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When did the Constitution come into force?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Name three Fundamental Rights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What is the Preamble?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Name a duty you follow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5715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12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85900" y="7048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ounded Rectangle 4"/>
          <p:cNvSpPr/>
          <p:nvPr/>
        </p:nvSpPr>
        <p:spPr>
          <a:xfrm>
            <a:off x="609600" y="1893570"/>
            <a:ext cx="3479800" cy="3810000"/>
          </a:xfrm>
          <a:prstGeom prst="roundRect">
            <a:avLst>
              <a:gd name="adj" fmla="val 3832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876300" y="216027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76300" y="216027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76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Class constitution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76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Write five rules and rights for your class.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56100" y="1893570"/>
            <a:ext cx="3479800" cy="3810000"/>
          </a:xfrm>
          <a:prstGeom prst="roundRect">
            <a:avLst>
              <a:gd name="adj" fmla="val 3832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4622800" y="216027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622800" y="216027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228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Mock parliament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228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Debate and vote on a class bill.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102600" y="1893570"/>
            <a:ext cx="3479800" cy="3810000"/>
          </a:xfrm>
          <a:prstGeom prst="roundRect">
            <a:avLst>
              <a:gd name="adj" fmla="val 3832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8369300" y="216027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369300" y="216027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69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Rights poster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369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Illustrate one right.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533400"/>
            <a:ext cx="9906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Activity time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09600" y="5715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13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1485900" y="7048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6" name="Image placeholder (right-click &gt; Format Shape &gt; Picture fill)"/>
          <p:cNvSpPr/>
          <p:nvPr/>
        </p:nvSpPr>
        <p:spPr>
          <a:xfrm>
            <a:off x="7193280" y="1733550"/>
            <a:ext cx="4389120" cy="4267200"/>
          </a:xfrm>
          <a:prstGeom prst="roundRect">
            <a:avLst>
              <a:gd name="adj" fmla="val 468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Freeform 6"/>
          <p:cNvSpPr/>
          <p:nvPr/>
        </p:nvSpPr>
        <p:spPr>
          <a:xfrm>
            <a:off x="877824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960120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288530" y="4232910"/>
            <a:ext cx="419862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533400"/>
            <a:ext cx="9906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Homework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90700"/>
            <a:ext cx="6144768" cy="42100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Read the Preamble and list key words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Write about one duty you practise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Ask an adult about voting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705600" y="0"/>
            <a:ext cx="5486400" cy="6858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Isosceles Triangle 4"/>
          <p:cNvSpPr/>
          <p:nvPr/>
        </p:nvSpPr>
        <p:spPr>
          <a:xfrm rot="5112972">
            <a:off x="7839027" y="6503591"/>
            <a:ext cx="238800" cy="238800"/>
          </a:xfrm>
          <a:prstGeom prst="triangl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Diamond 5"/>
          <p:cNvSpPr/>
          <p:nvPr/>
        </p:nvSpPr>
        <p:spPr>
          <a:xfrm rot="920511">
            <a:off x="6802239" y="1066547"/>
            <a:ext cx="220337" cy="220337"/>
          </a:xfrm>
          <a:prstGeom prst="diamond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 rot="4506547">
            <a:off x="10107443" y="1893017"/>
            <a:ext cx="198996" cy="198996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 rot="1649800">
            <a:off x="10501467" y="6206141"/>
            <a:ext cx="259076" cy="259076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 rot="1400492">
            <a:off x="11473502" y="4098354"/>
            <a:ext cx="345196" cy="345196"/>
          </a:xfrm>
          <a:prstGeom prst="diamond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Diamond 9"/>
          <p:cNvSpPr/>
          <p:nvPr/>
        </p:nvSpPr>
        <p:spPr>
          <a:xfrm rot="2395384">
            <a:off x="8560126" y="3308892"/>
            <a:ext cx="170264" cy="170264"/>
          </a:xfrm>
          <a:prstGeom prst="diamond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Diamond 10"/>
          <p:cNvSpPr/>
          <p:nvPr/>
        </p:nvSpPr>
        <p:spPr>
          <a:xfrm rot="3114035">
            <a:off x="7484598" y="3155547"/>
            <a:ext cx="356677" cy="356677"/>
          </a:xfrm>
          <a:prstGeom prst="diamond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 rot="1515531">
            <a:off x="11096157" y="5150700"/>
            <a:ext cx="339753" cy="339753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Diamond 12"/>
          <p:cNvSpPr/>
          <p:nvPr/>
        </p:nvSpPr>
        <p:spPr>
          <a:xfrm rot="1657440">
            <a:off x="8447042" y="2499633"/>
            <a:ext cx="270183" cy="270183"/>
          </a:xfrm>
          <a:prstGeom prst="diamond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Isosceles Triangle 13"/>
          <p:cNvSpPr/>
          <p:nvPr/>
        </p:nvSpPr>
        <p:spPr>
          <a:xfrm rot="4662914">
            <a:off x="10877699" y="6249932"/>
            <a:ext cx="369800" cy="369800"/>
          </a:xfrm>
          <a:prstGeom prst="triangl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5-Point Star 14"/>
          <p:cNvSpPr/>
          <p:nvPr/>
        </p:nvSpPr>
        <p:spPr>
          <a:xfrm rot="2772625">
            <a:off x="8171833" y="4881973"/>
            <a:ext cx="180001" cy="180001"/>
          </a:xfrm>
          <a:prstGeom prst="star5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 rot="387464">
            <a:off x="6822422" y="4294010"/>
            <a:ext cx="325639" cy="325639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5-Point Star 16"/>
          <p:cNvSpPr/>
          <p:nvPr/>
        </p:nvSpPr>
        <p:spPr>
          <a:xfrm rot="1109122">
            <a:off x="10701127" y="5211089"/>
            <a:ext cx="282484" cy="282484"/>
          </a:xfrm>
          <a:prstGeom prst="star5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 rot="5082332">
            <a:off x="9724438" y="5243639"/>
            <a:ext cx="363563" cy="363563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Isosceles Triangle 18"/>
          <p:cNvSpPr/>
          <p:nvPr/>
        </p:nvSpPr>
        <p:spPr>
          <a:xfrm rot="3009818">
            <a:off x="9545381" y="3656979"/>
            <a:ext cx="359323" cy="359323"/>
          </a:xfrm>
          <a:prstGeom prst="triangl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 rot="3288464">
            <a:off x="8580271" y="723323"/>
            <a:ext cx="303948" cy="303948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Isosceles Triangle 20"/>
          <p:cNvSpPr/>
          <p:nvPr/>
        </p:nvSpPr>
        <p:spPr>
          <a:xfrm rot="2806599">
            <a:off x="8250653" y="6387904"/>
            <a:ext cx="314625" cy="314625"/>
          </a:xfrm>
          <a:prstGeom prst="triangl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Diamond 21"/>
          <p:cNvSpPr/>
          <p:nvPr/>
        </p:nvSpPr>
        <p:spPr>
          <a:xfrm rot="4965036">
            <a:off x="8746377" y="243197"/>
            <a:ext cx="168273" cy="168273"/>
          </a:xfrm>
          <a:prstGeom prst="diamond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Isosceles Triangle 22"/>
          <p:cNvSpPr/>
          <p:nvPr/>
        </p:nvSpPr>
        <p:spPr>
          <a:xfrm rot="785506">
            <a:off x="11449671" y="2114237"/>
            <a:ext cx="165648" cy="165648"/>
          </a:xfrm>
          <a:prstGeom prst="triangl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5-Point Star 23"/>
          <p:cNvSpPr/>
          <p:nvPr/>
        </p:nvSpPr>
        <p:spPr>
          <a:xfrm rot="2144714">
            <a:off x="11462707" y="565694"/>
            <a:ext cx="196809" cy="196809"/>
          </a:xfrm>
          <a:prstGeom prst="star5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 rot="4740870">
            <a:off x="6996980" y="1482517"/>
            <a:ext cx="256257" cy="25625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6" name="Isosceles Triangle 25"/>
          <p:cNvSpPr/>
          <p:nvPr/>
        </p:nvSpPr>
        <p:spPr>
          <a:xfrm rot="4127005">
            <a:off x="11766564" y="5926202"/>
            <a:ext cx="269374" cy="269374"/>
          </a:xfrm>
          <a:prstGeom prst="triangl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" name="Diamond 26"/>
          <p:cNvSpPr/>
          <p:nvPr/>
        </p:nvSpPr>
        <p:spPr>
          <a:xfrm rot="3232965">
            <a:off x="9325550" y="372230"/>
            <a:ext cx="277822" cy="277822"/>
          </a:xfrm>
          <a:prstGeom prst="diamond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8" name="Oval 27"/>
          <p:cNvSpPr/>
          <p:nvPr/>
        </p:nvSpPr>
        <p:spPr>
          <a:xfrm rot="4950445">
            <a:off x="6824109" y="5315597"/>
            <a:ext cx="342790" cy="34279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 rot="3906556">
            <a:off x="8488506" y="2211412"/>
            <a:ext cx="303894" cy="303894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0" name="5-Point Star 29"/>
          <p:cNvSpPr/>
          <p:nvPr/>
        </p:nvSpPr>
        <p:spPr>
          <a:xfrm rot="3143550">
            <a:off x="9395756" y="5141893"/>
            <a:ext cx="189101" cy="189101"/>
          </a:xfrm>
          <a:prstGeom prst="star5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1" name="Oval 30"/>
          <p:cNvSpPr/>
          <p:nvPr/>
        </p:nvSpPr>
        <p:spPr>
          <a:xfrm rot="1799674">
            <a:off x="11010588" y="5823680"/>
            <a:ext cx="237353" cy="237353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2" name="5-Point Star 31"/>
          <p:cNvSpPr/>
          <p:nvPr/>
        </p:nvSpPr>
        <p:spPr>
          <a:xfrm rot="3529568">
            <a:off x="7891634" y="5170954"/>
            <a:ext cx="327384" cy="327384"/>
          </a:xfrm>
          <a:prstGeom prst="star5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3" name="Diamond 32"/>
          <p:cNvSpPr/>
          <p:nvPr/>
        </p:nvSpPr>
        <p:spPr>
          <a:xfrm rot="1794232">
            <a:off x="7434558" y="1918301"/>
            <a:ext cx="224052" cy="224052"/>
          </a:xfrm>
          <a:prstGeom prst="diamond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4" name="Diamond 33"/>
          <p:cNvSpPr/>
          <p:nvPr/>
        </p:nvSpPr>
        <p:spPr>
          <a:xfrm rot="4393939">
            <a:off x="9345445" y="5735124"/>
            <a:ext cx="312874" cy="312874"/>
          </a:xfrm>
          <a:prstGeom prst="diamond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 rot="4336752">
            <a:off x="6907689" y="6153749"/>
            <a:ext cx="261448" cy="261448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 rot="598464">
            <a:off x="8390063" y="538972"/>
            <a:ext cx="338619" cy="338619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7" name="Diamond 36"/>
          <p:cNvSpPr/>
          <p:nvPr/>
        </p:nvSpPr>
        <p:spPr>
          <a:xfrm rot="5310816">
            <a:off x="7965966" y="4781092"/>
            <a:ext cx="171105" cy="171105"/>
          </a:xfrm>
          <a:prstGeom prst="diamond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8" name="Rectangle 37"/>
          <p:cNvSpPr/>
          <p:nvPr/>
        </p:nvSpPr>
        <p:spPr>
          <a:xfrm rot="4431530">
            <a:off x="11028462" y="2434308"/>
            <a:ext cx="293147" cy="293147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>
            <a:off x="8351520" y="2331720"/>
            <a:ext cx="2194560" cy="2194560"/>
          </a:xfrm>
          <a:prstGeom prst="ellipse">
            <a:avLst/>
          </a:prstGeom>
          <a:solidFill>
            <a:schemeClr val="accent1">
              <a:alpha val="9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609600" y="5200650"/>
            <a:ext cx="54864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Teacher Name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609600" y="5486400"/>
            <a:ext cx="54864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Class 8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714500"/>
            <a:ext cx="548640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tx1"/>
                </a:solidFill>
                <a:latin typeface="+mj-lt"/>
              </a:rPr>
              <a:t>Great work today!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3905250"/>
            <a:ext cx="54864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Next lesson: The Parliament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teacher-118">
  <a:themeElements>
    <a:clrScheme name="Morphiq teacher-118">
      <a:dk1>
        <a:srgbClr val="111111"/>
      </a:dk1>
      <a:lt1>
        <a:srgbClr val="FFFFFF"/>
      </a:lt1>
      <a:dk2>
        <a:srgbClr val="5C5C5C"/>
      </a:dk2>
      <a:lt2>
        <a:srgbClr val="F1F1EE"/>
      </a:lt2>
      <a:accent1>
        <a:srgbClr val="E63022"/>
      </a:accent1>
      <a:accent2>
        <a:srgbClr val="111111"/>
      </a:accent2>
      <a:accent3>
        <a:srgbClr val="F2B705"/>
      </a:accent3>
      <a:accent4>
        <a:srgbClr val="1F4E8C"/>
      </a:accent4>
      <a:accent5>
        <a:srgbClr val="FBDAD7"/>
      </a:accent5>
      <a:accent6>
        <a:srgbClr val="D9D9D9"/>
      </a:accent6>
      <a:hlink>
        <a:srgbClr val="E63022"/>
      </a:hlink>
      <a:folHlink>
        <a:srgbClr val="111111"/>
      </a:folHlink>
    </a:clrScheme>
    <a:fontScheme name="Morphiq teacher-118">
      <a:majorFont>
        <a:latin typeface="Crimson Pro"/>
        <a:ea typeface=""/>
        <a:cs typeface=""/>
      </a:majorFont>
      <a:minorFont>
        <a:latin typeface="Work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Our Indian Constitution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