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1049000" y="-1143000"/>
            <a:ext cx="2286000" cy="2286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1620500" y="-571500"/>
            <a:ext cx="1143000" cy="1143000"/>
          </a:xfrm>
          <a:prstGeom prst="ellipse">
            <a:avLst/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LIGHT AND SHADOWS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09750"/>
            <a:ext cx="108204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1049000" y="-1143000"/>
            <a:ext cx="2286000" cy="2286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1620500" y="-571500"/>
            <a:ext cx="1143000" cy="1143000"/>
          </a:xfrm>
          <a:prstGeom prst="ellipse">
            <a:avLst/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LIGHT AND SHADOWS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1049000" y="-1143000"/>
            <a:ext cx="2286000" cy="2286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1620500" y="-571500"/>
            <a:ext cx="1143000" cy="1143000"/>
          </a:xfrm>
          <a:prstGeom prst="ellipse">
            <a:avLst/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LIGHT AND SHADOWS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1049000" y="-1143000"/>
            <a:ext cx="2286000" cy="2286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1620500" y="-571500"/>
            <a:ext cx="1143000" cy="1143000"/>
          </a:xfrm>
          <a:prstGeom prst="ellipse">
            <a:avLst/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LIGHT AND SHADOWS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7900416" y="1730919"/>
            <a:ext cx="438912" cy="218088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7900416" y="1335898"/>
            <a:ext cx="438912" cy="395021"/>
          </a:xfrm>
          <a:custGeom>
            <a:avLst/>
            <a:gdLst/>
            <a:ahLst/>
            <a:cxnLst/>
            <a:rect l="l" t="t" r="r" b="b"/>
            <a:pathLst>
              <a:path w="438912" h="395021">
                <a:moveTo>
                  <a:pt x="0" y="395021"/>
                </a:moveTo>
                <a:lnTo>
                  <a:pt x="219456" y="0"/>
                </a:lnTo>
                <a:lnTo>
                  <a:pt x="438912" y="395021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045257" y="1335898"/>
            <a:ext cx="149230" cy="131674"/>
          </a:xfrm>
          <a:custGeom>
            <a:avLst/>
            <a:gdLst/>
            <a:ahLst/>
            <a:cxnLst/>
            <a:rect l="l" t="t" r="r" b="b"/>
            <a:pathLst>
              <a:path w="149230" h="131674">
                <a:moveTo>
                  <a:pt x="0" y="131674"/>
                </a:moveTo>
                <a:lnTo>
                  <a:pt x="74615" y="0"/>
                </a:lnTo>
                <a:lnTo>
                  <a:pt x="149230" y="13167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900416" y="3692347"/>
            <a:ext cx="438912" cy="219456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8680704" y="1664029"/>
            <a:ext cx="438912" cy="224777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Freeform 8"/>
          <p:cNvSpPr/>
          <p:nvPr/>
        </p:nvSpPr>
        <p:spPr>
          <a:xfrm>
            <a:off x="8680704" y="1269008"/>
            <a:ext cx="438912" cy="395021"/>
          </a:xfrm>
          <a:custGeom>
            <a:avLst/>
            <a:gdLst/>
            <a:ahLst/>
            <a:cxnLst/>
            <a:rect l="l" t="t" r="r" b="b"/>
            <a:pathLst>
              <a:path w="438912" h="395021">
                <a:moveTo>
                  <a:pt x="0" y="395021"/>
                </a:moveTo>
                <a:lnTo>
                  <a:pt x="219456" y="0"/>
                </a:lnTo>
                <a:lnTo>
                  <a:pt x="438912" y="395021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8825545" y="1269008"/>
            <a:ext cx="149230" cy="131674"/>
          </a:xfrm>
          <a:custGeom>
            <a:avLst/>
            <a:gdLst/>
            <a:ahLst/>
            <a:cxnLst/>
            <a:rect l="l" t="t" r="r" b="b"/>
            <a:pathLst>
              <a:path w="149230" h="131674">
                <a:moveTo>
                  <a:pt x="0" y="131674"/>
                </a:moveTo>
                <a:lnTo>
                  <a:pt x="74615" y="0"/>
                </a:lnTo>
                <a:lnTo>
                  <a:pt x="149230" y="13167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8680704" y="3692347"/>
            <a:ext cx="438912" cy="219456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9460992" y="1813241"/>
            <a:ext cx="438912" cy="2098563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Freeform 12"/>
          <p:cNvSpPr/>
          <p:nvPr/>
        </p:nvSpPr>
        <p:spPr>
          <a:xfrm>
            <a:off x="9460992" y="1418220"/>
            <a:ext cx="438912" cy="395021"/>
          </a:xfrm>
          <a:custGeom>
            <a:avLst/>
            <a:gdLst/>
            <a:ahLst/>
            <a:cxnLst/>
            <a:rect l="l" t="t" r="r" b="b"/>
            <a:pathLst>
              <a:path w="438912" h="395021">
                <a:moveTo>
                  <a:pt x="0" y="395021"/>
                </a:moveTo>
                <a:lnTo>
                  <a:pt x="219456" y="0"/>
                </a:lnTo>
                <a:lnTo>
                  <a:pt x="438912" y="395021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Freeform 13"/>
          <p:cNvSpPr/>
          <p:nvPr/>
        </p:nvSpPr>
        <p:spPr>
          <a:xfrm>
            <a:off x="9605833" y="1418220"/>
            <a:ext cx="149230" cy="131673"/>
          </a:xfrm>
          <a:custGeom>
            <a:avLst/>
            <a:gdLst/>
            <a:ahLst/>
            <a:cxnLst/>
            <a:rect l="l" t="t" r="r" b="b"/>
            <a:pathLst>
              <a:path w="149230" h="131673">
                <a:moveTo>
                  <a:pt x="0" y="131673"/>
                </a:moveTo>
                <a:lnTo>
                  <a:pt x="74615" y="0"/>
                </a:lnTo>
                <a:lnTo>
                  <a:pt x="149230" y="131673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9460992" y="3692347"/>
            <a:ext cx="438912" cy="219456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10241280" y="1729141"/>
            <a:ext cx="438912" cy="2182662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10241280" y="1334120"/>
            <a:ext cx="438912" cy="395021"/>
          </a:xfrm>
          <a:custGeom>
            <a:avLst/>
            <a:gdLst/>
            <a:ahLst/>
            <a:cxnLst/>
            <a:rect l="l" t="t" r="r" b="b"/>
            <a:pathLst>
              <a:path w="438912" h="395021">
                <a:moveTo>
                  <a:pt x="0" y="395021"/>
                </a:moveTo>
                <a:lnTo>
                  <a:pt x="219456" y="0"/>
                </a:lnTo>
                <a:lnTo>
                  <a:pt x="438912" y="395021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10386121" y="1334120"/>
            <a:ext cx="149230" cy="131674"/>
          </a:xfrm>
          <a:custGeom>
            <a:avLst/>
            <a:gdLst/>
            <a:ahLst/>
            <a:cxnLst/>
            <a:rect l="l" t="t" r="r" b="b"/>
            <a:pathLst>
              <a:path w="149230" h="131674">
                <a:moveTo>
                  <a:pt x="0" y="131674"/>
                </a:moveTo>
                <a:lnTo>
                  <a:pt x="74615" y="0"/>
                </a:lnTo>
                <a:lnTo>
                  <a:pt x="149230" y="13167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10241280" y="3692347"/>
            <a:ext cx="438912" cy="219456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11021568" y="1782091"/>
            <a:ext cx="438912" cy="212971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Freeform 20"/>
          <p:cNvSpPr/>
          <p:nvPr/>
        </p:nvSpPr>
        <p:spPr>
          <a:xfrm>
            <a:off x="11021568" y="1387070"/>
            <a:ext cx="438912" cy="395021"/>
          </a:xfrm>
          <a:custGeom>
            <a:avLst/>
            <a:gdLst/>
            <a:ahLst/>
            <a:cxnLst/>
            <a:rect l="l" t="t" r="r" b="b"/>
            <a:pathLst>
              <a:path w="438912" h="395021">
                <a:moveTo>
                  <a:pt x="0" y="395021"/>
                </a:moveTo>
                <a:lnTo>
                  <a:pt x="219456" y="0"/>
                </a:lnTo>
                <a:lnTo>
                  <a:pt x="438912" y="395021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Freeform 21"/>
          <p:cNvSpPr/>
          <p:nvPr/>
        </p:nvSpPr>
        <p:spPr>
          <a:xfrm>
            <a:off x="11166409" y="1387070"/>
            <a:ext cx="149230" cy="131674"/>
          </a:xfrm>
          <a:custGeom>
            <a:avLst/>
            <a:gdLst/>
            <a:ahLst/>
            <a:cxnLst/>
            <a:rect l="l" t="t" r="r" b="b"/>
            <a:pathLst>
              <a:path w="149230" h="131674">
                <a:moveTo>
                  <a:pt x="0" y="131674"/>
                </a:moveTo>
                <a:lnTo>
                  <a:pt x="74615" y="0"/>
                </a:lnTo>
                <a:lnTo>
                  <a:pt x="149230" y="13167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1021568" y="3692347"/>
            <a:ext cx="438912" cy="219456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85800" y="685800"/>
            <a:ext cx="6667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2"/>
                </a:solidFill>
                <a:latin typeface="+mn-lt"/>
              </a:rPr>
              <a:t>SCIENCE · CLASS 6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685800" y="56197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26" name="TextBox 25"/>
          <p:cNvSpPr txBox="1"/>
          <p:nvPr/>
        </p:nvSpPr>
        <p:spPr>
          <a:xfrm>
            <a:off x="685800" y="5734050"/>
            <a:ext cx="3454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TEACHER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85800" y="5924550"/>
            <a:ext cx="34544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Teacher Name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292600" y="5734050"/>
            <a:ext cx="3454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CLASS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292600" y="5924550"/>
            <a:ext cx="34544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6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899400" y="5734050"/>
            <a:ext cx="3454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PERIOD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899400" y="5924550"/>
            <a:ext cx="34544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40 minutes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428750"/>
            <a:ext cx="6343650" cy="3429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9400" b="1" i="0">
                <a:solidFill>
                  <a:schemeClr val="tx1"/>
                </a:solidFill>
                <a:latin typeface="+mj-lt"/>
              </a:rPr>
              <a:t>Light and Shadows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5048250"/>
            <a:ext cx="6667500" cy="6096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How light travels and why shadows form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809750"/>
            <a:ext cx="52959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4" name="TextBox 3"/>
          <p:cNvSpPr txBox="1"/>
          <p:nvPr/>
        </p:nvSpPr>
        <p:spPr>
          <a:xfrm>
            <a:off x="914400" y="20002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857500"/>
            <a:ext cx="48387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Warm-up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6210300" y="1809750"/>
            <a:ext cx="529590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6438900" y="20002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38900" y="2857500"/>
            <a:ext cx="48387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Learn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685800" y="3981450"/>
            <a:ext cx="5295900" cy="0"/>
          </a:xfrm>
          <a:prstGeom prst="line">
            <a:avLst/>
          </a:prstGeom>
          <a:ln w="31750">
            <a:solidFill>
              <a:schemeClr val="accent3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9144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5029200"/>
            <a:ext cx="48387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Explore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6210300" y="3981450"/>
            <a:ext cx="5295900" cy="0"/>
          </a:xfrm>
          <a:prstGeom prst="line">
            <a:avLst/>
          </a:prstGeom>
          <a:ln w="31750">
            <a:solidFill>
              <a:schemeClr val="accent4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64389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38900" y="5029200"/>
            <a:ext cx="48387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Practise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Lesson plan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827520" y="1660381"/>
            <a:ext cx="548640" cy="4648979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6827520" y="1166605"/>
            <a:ext cx="548640" cy="493776"/>
          </a:xfrm>
          <a:custGeom>
            <a:avLst/>
            <a:gdLst/>
            <a:ahLst/>
            <a:cxnLst/>
            <a:rect l="l" t="t" r="r" b="b"/>
            <a:pathLst>
              <a:path w="548640" h="493776">
                <a:moveTo>
                  <a:pt x="0" y="493776"/>
                </a:moveTo>
                <a:lnTo>
                  <a:pt x="274320" y="0"/>
                </a:lnTo>
                <a:lnTo>
                  <a:pt x="548640" y="49377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7008571" y="1166605"/>
            <a:ext cx="186538" cy="164592"/>
          </a:xfrm>
          <a:custGeom>
            <a:avLst/>
            <a:gdLst/>
            <a:ahLst/>
            <a:cxnLst/>
            <a:rect l="l" t="t" r="r" b="b"/>
            <a:pathLst>
              <a:path w="186538" h="164592">
                <a:moveTo>
                  <a:pt x="0" y="164592"/>
                </a:moveTo>
                <a:lnTo>
                  <a:pt x="93269" y="0"/>
                </a:lnTo>
                <a:lnTo>
                  <a:pt x="186538" y="16459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827520" y="6035040"/>
            <a:ext cx="548640" cy="27432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802880" y="2249559"/>
            <a:ext cx="548640" cy="4059801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7802880" y="1755783"/>
            <a:ext cx="548640" cy="493776"/>
          </a:xfrm>
          <a:custGeom>
            <a:avLst/>
            <a:gdLst/>
            <a:ahLst/>
            <a:cxnLst/>
            <a:rect l="l" t="t" r="r" b="b"/>
            <a:pathLst>
              <a:path w="548640" h="493776">
                <a:moveTo>
                  <a:pt x="0" y="493776"/>
                </a:moveTo>
                <a:lnTo>
                  <a:pt x="274320" y="0"/>
                </a:lnTo>
                <a:lnTo>
                  <a:pt x="548640" y="49377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7983931" y="1755783"/>
            <a:ext cx="186538" cy="164592"/>
          </a:xfrm>
          <a:custGeom>
            <a:avLst/>
            <a:gdLst/>
            <a:ahLst/>
            <a:cxnLst/>
            <a:rect l="l" t="t" r="r" b="b"/>
            <a:pathLst>
              <a:path w="186538" h="164592">
                <a:moveTo>
                  <a:pt x="0" y="164592"/>
                </a:moveTo>
                <a:lnTo>
                  <a:pt x="93269" y="0"/>
                </a:lnTo>
                <a:lnTo>
                  <a:pt x="186538" y="16459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7802880" y="6035040"/>
            <a:ext cx="548640" cy="27432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778240" y="2749302"/>
            <a:ext cx="548640" cy="3560058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Freeform 13"/>
          <p:cNvSpPr/>
          <p:nvPr/>
        </p:nvSpPr>
        <p:spPr>
          <a:xfrm>
            <a:off x="8778240" y="2255526"/>
            <a:ext cx="548640" cy="493776"/>
          </a:xfrm>
          <a:custGeom>
            <a:avLst/>
            <a:gdLst/>
            <a:ahLst/>
            <a:cxnLst/>
            <a:rect l="l" t="t" r="r" b="b"/>
            <a:pathLst>
              <a:path w="548640" h="493776">
                <a:moveTo>
                  <a:pt x="0" y="493776"/>
                </a:moveTo>
                <a:lnTo>
                  <a:pt x="274320" y="0"/>
                </a:lnTo>
                <a:lnTo>
                  <a:pt x="548640" y="49377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Freeform 14"/>
          <p:cNvSpPr/>
          <p:nvPr/>
        </p:nvSpPr>
        <p:spPr>
          <a:xfrm>
            <a:off x="8959291" y="2255526"/>
            <a:ext cx="186538" cy="164592"/>
          </a:xfrm>
          <a:custGeom>
            <a:avLst/>
            <a:gdLst/>
            <a:ahLst/>
            <a:cxnLst/>
            <a:rect l="l" t="t" r="r" b="b"/>
            <a:pathLst>
              <a:path w="186538" h="164592">
                <a:moveTo>
                  <a:pt x="0" y="164592"/>
                </a:moveTo>
                <a:lnTo>
                  <a:pt x="93269" y="0"/>
                </a:lnTo>
                <a:lnTo>
                  <a:pt x="186538" y="16459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778240" y="6035040"/>
            <a:ext cx="548640" cy="27432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9753600" y="3018146"/>
            <a:ext cx="548640" cy="329121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9753600" y="2524370"/>
            <a:ext cx="548640" cy="493776"/>
          </a:xfrm>
          <a:custGeom>
            <a:avLst/>
            <a:gdLst/>
            <a:ahLst/>
            <a:cxnLst/>
            <a:rect l="l" t="t" r="r" b="b"/>
            <a:pathLst>
              <a:path w="548640" h="493776">
                <a:moveTo>
                  <a:pt x="0" y="493776"/>
                </a:moveTo>
                <a:lnTo>
                  <a:pt x="274320" y="0"/>
                </a:lnTo>
                <a:lnTo>
                  <a:pt x="548640" y="49377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Freeform 18"/>
          <p:cNvSpPr/>
          <p:nvPr/>
        </p:nvSpPr>
        <p:spPr>
          <a:xfrm>
            <a:off x="9934651" y="2524370"/>
            <a:ext cx="186538" cy="164592"/>
          </a:xfrm>
          <a:custGeom>
            <a:avLst/>
            <a:gdLst/>
            <a:ahLst/>
            <a:cxnLst/>
            <a:rect l="l" t="t" r="r" b="b"/>
            <a:pathLst>
              <a:path w="186538" h="164592">
                <a:moveTo>
                  <a:pt x="0" y="164592"/>
                </a:moveTo>
                <a:lnTo>
                  <a:pt x="93269" y="0"/>
                </a:lnTo>
                <a:lnTo>
                  <a:pt x="186538" y="16459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9753600" y="6035040"/>
            <a:ext cx="548640" cy="27432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10728960" y="2907657"/>
            <a:ext cx="548640" cy="3401703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Freeform 21"/>
          <p:cNvSpPr/>
          <p:nvPr/>
        </p:nvSpPr>
        <p:spPr>
          <a:xfrm>
            <a:off x="10728960" y="2413881"/>
            <a:ext cx="548640" cy="493776"/>
          </a:xfrm>
          <a:custGeom>
            <a:avLst/>
            <a:gdLst/>
            <a:ahLst/>
            <a:cxnLst/>
            <a:rect l="l" t="t" r="r" b="b"/>
            <a:pathLst>
              <a:path w="548640" h="493776">
                <a:moveTo>
                  <a:pt x="0" y="493776"/>
                </a:moveTo>
                <a:lnTo>
                  <a:pt x="274320" y="0"/>
                </a:lnTo>
                <a:lnTo>
                  <a:pt x="548640" y="49377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Freeform 22"/>
          <p:cNvSpPr/>
          <p:nvPr/>
        </p:nvSpPr>
        <p:spPr>
          <a:xfrm>
            <a:off x="10910011" y="2413881"/>
            <a:ext cx="186538" cy="164592"/>
          </a:xfrm>
          <a:custGeom>
            <a:avLst/>
            <a:gdLst/>
            <a:ahLst/>
            <a:cxnLst/>
            <a:rect l="l" t="t" r="r" b="b"/>
            <a:pathLst>
              <a:path w="186538" h="164592">
                <a:moveTo>
                  <a:pt x="0" y="164592"/>
                </a:moveTo>
                <a:lnTo>
                  <a:pt x="93269" y="0"/>
                </a:lnTo>
                <a:lnTo>
                  <a:pt x="186538" y="16459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10728960" y="6035040"/>
            <a:ext cx="548640" cy="27432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85800" y="6858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2"/>
                </a:solidFill>
                <a:latin typeface="+mj-lt"/>
              </a:rPr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0"/>
            <a:ext cx="4724400" cy="20955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5400" b="1" i="0">
                <a:solidFill>
                  <a:schemeClr val="tx1"/>
                </a:solidFill>
                <a:latin typeface="+mj-lt"/>
              </a:rPr>
              <a:t>Warm-up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7719060" y="1809750"/>
            <a:ext cx="378714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7985760" y="2076450"/>
            <a:ext cx="325374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2"/>
                </a:solidFill>
                <a:latin typeface="+mn-lt"/>
              </a:rPr>
              <a:t>YOU ALREADY KNOW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985760" y="2476500"/>
            <a:ext cx="3253740" cy="3162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Light comes from sources like the sun and bulbs.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Learning 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6492240" cy="40576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Explain that light travels in straight lines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Classify transparent, translucent and opaque materials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Explain how shadows form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Describe a pinhole camera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257300" y="1333500"/>
            <a:ext cx="96774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5400" b="1" i="0">
                <a:solidFill>
                  <a:schemeClr val="bg1"/>
                </a:solidFill>
                <a:latin typeface="+mj-lt"/>
              </a:rPr>
              <a:t>Why is your shadow long in the morning and short at noon?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09800" y="4953000"/>
            <a:ext cx="77724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0" i="0">
                <a:solidFill>
                  <a:schemeClr val="bg1"/>
                </a:solidFill>
                <a:latin typeface="+mn-lt"/>
              </a:rPr>
              <a:t>Think about it</a:t>
            </a:r>
          </a:p>
        </p:txBody>
      </p:sp>
      <p:sp>
        <p:nvSpPr>
          <p:cNvPr id="4" name="Rectangle 3"/>
          <p:cNvSpPr/>
          <p:nvPr/>
        </p:nvSpPr>
        <p:spPr>
          <a:xfrm>
            <a:off x="5810250" y="10477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827520" y="2618183"/>
            <a:ext cx="548640" cy="369117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6827520" y="2124407"/>
            <a:ext cx="548640" cy="493776"/>
          </a:xfrm>
          <a:custGeom>
            <a:avLst/>
            <a:gdLst/>
            <a:ahLst/>
            <a:cxnLst/>
            <a:rect l="l" t="t" r="r" b="b"/>
            <a:pathLst>
              <a:path w="548640" h="493776">
                <a:moveTo>
                  <a:pt x="0" y="493776"/>
                </a:moveTo>
                <a:lnTo>
                  <a:pt x="274320" y="0"/>
                </a:lnTo>
                <a:lnTo>
                  <a:pt x="548640" y="49377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7008571" y="2124407"/>
            <a:ext cx="186538" cy="164592"/>
          </a:xfrm>
          <a:custGeom>
            <a:avLst/>
            <a:gdLst/>
            <a:ahLst/>
            <a:cxnLst/>
            <a:rect l="l" t="t" r="r" b="b"/>
            <a:pathLst>
              <a:path w="186538" h="164592">
                <a:moveTo>
                  <a:pt x="0" y="164592"/>
                </a:moveTo>
                <a:lnTo>
                  <a:pt x="93269" y="0"/>
                </a:lnTo>
                <a:lnTo>
                  <a:pt x="186538" y="16459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827520" y="6035040"/>
            <a:ext cx="548640" cy="27432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802880" y="2518326"/>
            <a:ext cx="548640" cy="379103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7802880" y="2024550"/>
            <a:ext cx="548640" cy="493776"/>
          </a:xfrm>
          <a:custGeom>
            <a:avLst/>
            <a:gdLst/>
            <a:ahLst/>
            <a:cxnLst/>
            <a:rect l="l" t="t" r="r" b="b"/>
            <a:pathLst>
              <a:path w="548640" h="493776">
                <a:moveTo>
                  <a:pt x="0" y="493776"/>
                </a:moveTo>
                <a:lnTo>
                  <a:pt x="274320" y="0"/>
                </a:lnTo>
                <a:lnTo>
                  <a:pt x="548640" y="49377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7983931" y="2024550"/>
            <a:ext cx="186538" cy="164592"/>
          </a:xfrm>
          <a:custGeom>
            <a:avLst/>
            <a:gdLst/>
            <a:ahLst/>
            <a:cxnLst/>
            <a:rect l="l" t="t" r="r" b="b"/>
            <a:pathLst>
              <a:path w="186538" h="164592">
                <a:moveTo>
                  <a:pt x="0" y="164592"/>
                </a:moveTo>
                <a:lnTo>
                  <a:pt x="93269" y="0"/>
                </a:lnTo>
                <a:lnTo>
                  <a:pt x="186538" y="16459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7802880" y="6035040"/>
            <a:ext cx="548640" cy="27432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778240" y="2602690"/>
            <a:ext cx="548640" cy="370667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Freeform 13"/>
          <p:cNvSpPr/>
          <p:nvPr/>
        </p:nvSpPr>
        <p:spPr>
          <a:xfrm>
            <a:off x="8778240" y="2108914"/>
            <a:ext cx="548640" cy="493776"/>
          </a:xfrm>
          <a:custGeom>
            <a:avLst/>
            <a:gdLst/>
            <a:ahLst/>
            <a:cxnLst/>
            <a:rect l="l" t="t" r="r" b="b"/>
            <a:pathLst>
              <a:path w="548640" h="493776">
                <a:moveTo>
                  <a:pt x="0" y="493776"/>
                </a:moveTo>
                <a:lnTo>
                  <a:pt x="274320" y="0"/>
                </a:lnTo>
                <a:lnTo>
                  <a:pt x="548640" y="49377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Freeform 14"/>
          <p:cNvSpPr/>
          <p:nvPr/>
        </p:nvSpPr>
        <p:spPr>
          <a:xfrm>
            <a:off x="8959291" y="2108914"/>
            <a:ext cx="186538" cy="164592"/>
          </a:xfrm>
          <a:custGeom>
            <a:avLst/>
            <a:gdLst/>
            <a:ahLst/>
            <a:cxnLst/>
            <a:rect l="l" t="t" r="r" b="b"/>
            <a:pathLst>
              <a:path w="186538" h="164592">
                <a:moveTo>
                  <a:pt x="0" y="164592"/>
                </a:moveTo>
                <a:lnTo>
                  <a:pt x="93269" y="0"/>
                </a:lnTo>
                <a:lnTo>
                  <a:pt x="186538" y="16459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778240" y="6035040"/>
            <a:ext cx="548640" cy="27432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9753600" y="1716774"/>
            <a:ext cx="548640" cy="4592586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9753600" y="1222998"/>
            <a:ext cx="548640" cy="493776"/>
          </a:xfrm>
          <a:custGeom>
            <a:avLst/>
            <a:gdLst/>
            <a:ahLst/>
            <a:cxnLst/>
            <a:rect l="l" t="t" r="r" b="b"/>
            <a:pathLst>
              <a:path w="548640" h="493776">
                <a:moveTo>
                  <a:pt x="0" y="493776"/>
                </a:moveTo>
                <a:lnTo>
                  <a:pt x="274320" y="0"/>
                </a:lnTo>
                <a:lnTo>
                  <a:pt x="548640" y="49377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Freeform 18"/>
          <p:cNvSpPr/>
          <p:nvPr/>
        </p:nvSpPr>
        <p:spPr>
          <a:xfrm>
            <a:off x="9934651" y="1222998"/>
            <a:ext cx="186538" cy="164592"/>
          </a:xfrm>
          <a:custGeom>
            <a:avLst/>
            <a:gdLst/>
            <a:ahLst/>
            <a:cxnLst/>
            <a:rect l="l" t="t" r="r" b="b"/>
            <a:pathLst>
              <a:path w="186538" h="164592">
                <a:moveTo>
                  <a:pt x="0" y="164592"/>
                </a:moveTo>
                <a:lnTo>
                  <a:pt x="93269" y="0"/>
                </a:lnTo>
                <a:lnTo>
                  <a:pt x="186538" y="16459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9753600" y="6035040"/>
            <a:ext cx="548640" cy="27432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10728960" y="2679150"/>
            <a:ext cx="548640" cy="363021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Freeform 21"/>
          <p:cNvSpPr/>
          <p:nvPr/>
        </p:nvSpPr>
        <p:spPr>
          <a:xfrm>
            <a:off x="10728960" y="2185374"/>
            <a:ext cx="548640" cy="493776"/>
          </a:xfrm>
          <a:custGeom>
            <a:avLst/>
            <a:gdLst/>
            <a:ahLst/>
            <a:cxnLst/>
            <a:rect l="l" t="t" r="r" b="b"/>
            <a:pathLst>
              <a:path w="548640" h="493776">
                <a:moveTo>
                  <a:pt x="0" y="493776"/>
                </a:moveTo>
                <a:lnTo>
                  <a:pt x="274320" y="0"/>
                </a:lnTo>
                <a:lnTo>
                  <a:pt x="548640" y="49377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Freeform 22"/>
          <p:cNvSpPr/>
          <p:nvPr/>
        </p:nvSpPr>
        <p:spPr>
          <a:xfrm>
            <a:off x="10910011" y="2185374"/>
            <a:ext cx="186538" cy="164592"/>
          </a:xfrm>
          <a:custGeom>
            <a:avLst/>
            <a:gdLst/>
            <a:ahLst/>
            <a:cxnLst/>
            <a:rect l="l" t="t" r="r" b="b"/>
            <a:pathLst>
              <a:path w="186538" h="164592">
                <a:moveTo>
                  <a:pt x="0" y="164592"/>
                </a:moveTo>
                <a:lnTo>
                  <a:pt x="93269" y="0"/>
                </a:lnTo>
                <a:lnTo>
                  <a:pt x="186538" y="16459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10728960" y="6035040"/>
            <a:ext cx="548640" cy="27432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85800" y="6858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2"/>
                </a:solidFill>
                <a:latin typeface="+mj-lt"/>
              </a:rPr>
              <a:t>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0"/>
            <a:ext cx="4724400" cy="20955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5400" b="1" i="0">
                <a:solidFill>
                  <a:schemeClr val="tx1"/>
                </a:solidFill>
                <a:latin typeface="+mj-lt"/>
              </a:rPr>
              <a:t>Learn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Image placeholder (right-click &gt; Format Shape &gt; Picture fill)"/>
          <p:cNvSpPr/>
          <p:nvPr/>
        </p:nvSpPr>
        <p:spPr>
          <a:xfrm>
            <a:off x="6528816" y="1809750"/>
            <a:ext cx="4977384" cy="4114800"/>
          </a:xfrm>
          <a:prstGeom prst="roundRect">
            <a:avLst>
              <a:gd name="adj" fmla="val 763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8407908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230868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624066" y="4232910"/>
            <a:ext cx="478688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Diagram / picture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1847850"/>
            <a:ext cx="5423916" cy="172821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</a:rPr>
              <a:t>Light moves in straight lines called rays.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3702558"/>
            <a:ext cx="5423916" cy="222199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When an opaque object blocks light, a dark area forms behind it — a shadow. Its size depends on the distances between the light, the object and the screen.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Light travels in straight lines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916430"/>
            <a:ext cx="34290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4" name="Oval 3"/>
          <p:cNvSpPr/>
          <p:nvPr/>
        </p:nvSpPr>
        <p:spPr>
          <a:xfrm>
            <a:off x="765810" y="207264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2735580"/>
            <a:ext cx="34290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Transparent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3497580"/>
            <a:ext cx="34290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Lets almost all light through, e.g. glass.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4381500" y="1916430"/>
            <a:ext cx="342900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8" name="Diamond 7"/>
          <p:cNvSpPr/>
          <p:nvPr/>
        </p:nvSpPr>
        <p:spPr>
          <a:xfrm>
            <a:off x="4461510" y="2072640"/>
            <a:ext cx="373380" cy="373380"/>
          </a:xfrm>
          <a:prstGeom prst="diamond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381500" y="2735580"/>
            <a:ext cx="34290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Translucent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81500" y="3497580"/>
            <a:ext cx="34290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Lets some light through, e.g. butter paper.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8077200" y="1916430"/>
            <a:ext cx="3429000" cy="0"/>
          </a:xfrm>
          <a:prstGeom prst="line">
            <a:avLst/>
          </a:prstGeom>
          <a:ln w="31750">
            <a:solidFill>
              <a:schemeClr val="accent3"/>
            </a:solidFill>
          </a:ln>
        </p:spPr>
      </p:cxnSp>
      <p:sp>
        <p:nvSpPr>
          <p:cNvPr id="12" name="Isosceles Triangle 11"/>
          <p:cNvSpPr/>
          <p:nvPr/>
        </p:nvSpPr>
        <p:spPr>
          <a:xfrm>
            <a:off x="8157210" y="2072640"/>
            <a:ext cx="373380" cy="37338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077200" y="2735580"/>
            <a:ext cx="34290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Opaque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077200" y="3497580"/>
            <a:ext cx="34290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Blocks light completely, e.g. wood.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Key terms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Oval 2"/>
          <p:cNvSpPr/>
          <p:nvPr/>
        </p:nvSpPr>
        <p:spPr>
          <a:xfrm>
            <a:off x="1419225" y="19050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4192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27336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6" name="TextBox 5"/>
          <p:cNvSpPr txBox="1"/>
          <p:nvPr/>
        </p:nvSpPr>
        <p:spPr>
          <a:xfrm>
            <a:off x="7810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Box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191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Take a small closed box</a:t>
            </a:r>
          </a:p>
        </p:txBody>
      </p:sp>
      <p:sp>
        <p:nvSpPr>
          <p:cNvPr id="8" name="Oval 7"/>
          <p:cNvSpPr/>
          <p:nvPr/>
        </p:nvSpPr>
        <p:spPr>
          <a:xfrm>
            <a:off x="4124325" y="19050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1243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54387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1" name="TextBox 10"/>
          <p:cNvSpPr txBox="1"/>
          <p:nvPr/>
        </p:nvSpPr>
        <p:spPr>
          <a:xfrm>
            <a:off x="34861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Pinhole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242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Make a tiny hole on one side</a:t>
            </a:r>
          </a:p>
        </p:txBody>
      </p:sp>
      <p:sp>
        <p:nvSpPr>
          <p:cNvPr id="13" name="Oval 12"/>
          <p:cNvSpPr/>
          <p:nvPr/>
        </p:nvSpPr>
        <p:spPr>
          <a:xfrm>
            <a:off x="6829425" y="19050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8294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81438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6" name="TextBox 15"/>
          <p:cNvSpPr txBox="1"/>
          <p:nvPr/>
        </p:nvSpPr>
        <p:spPr>
          <a:xfrm>
            <a:off x="61912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Screen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2293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Fix tracing paper opposite</a:t>
            </a:r>
          </a:p>
        </p:txBody>
      </p:sp>
      <p:sp>
        <p:nvSpPr>
          <p:cNvPr id="18" name="Oval 17"/>
          <p:cNvSpPr/>
          <p:nvPr/>
        </p:nvSpPr>
        <p:spPr>
          <a:xfrm>
            <a:off x="9534525" y="19050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5345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963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Observe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9344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See an upside-down 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Make a pinhole camera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685800" y="1809750"/>
          <a:ext cx="108204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606800"/>
                <a:gridCol w="3606800"/>
                <a:gridCol w="36068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Material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Type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Shadow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Glass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Transparent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Very faint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Oiled paper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Translucent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Light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Cardboard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Opaque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Dark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685800" y="445770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Test your own materials with a torch.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Materials and light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827520" y="2469250"/>
            <a:ext cx="548640" cy="384011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6827520" y="1975474"/>
            <a:ext cx="548640" cy="493776"/>
          </a:xfrm>
          <a:custGeom>
            <a:avLst/>
            <a:gdLst/>
            <a:ahLst/>
            <a:cxnLst/>
            <a:rect l="l" t="t" r="r" b="b"/>
            <a:pathLst>
              <a:path w="548640" h="493776">
                <a:moveTo>
                  <a:pt x="0" y="493776"/>
                </a:moveTo>
                <a:lnTo>
                  <a:pt x="274320" y="0"/>
                </a:lnTo>
                <a:lnTo>
                  <a:pt x="548640" y="49377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7008571" y="1975474"/>
            <a:ext cx="186538" cy="164592"/>
          </a:xfrm>
          <a:custGeom>
            <a:avLst/>
            <a:gdLst/>
            <a:ahLst/>
            <a:cxnLst/>
            <a:rect l="l" t="t" r="r" b="b"/>
            <a:pathLst>
              <a:path w="186538" h="164592">
                <a:moveTo>
                  <a:pt x="0" y="164592"/>
                </a:moveTo>
                <a:lnTo>
                  <a:pt x="93269" y="0"/>
                </a:lnTo>
                <a:lnTo>
                  <a:pt x="186538" y="16459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827520" y="6035040"/>
            <a:ext cx="548640" cy="27432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802880" y="2407196"/>
            <a:ext cx="548640" cy="390216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7802880" y="1913420"/>
            <a:ext cx="548640" cy="493776"/>
          </a:xfrm>
          <a:custGeom>
            <a:avLst/>
            <a:gdLst/>
            <a:ahLst/>
            <a:cxnLst/>
            <a:rect l="l" t="t" r="r" b="b"/>
            <a:pathLst>
              <a:path w="548640" h="493776">
                <a:moveTo>
                  <a:pt x="0" y="493776"/>
                </a:moveTo>
                <a:lnTo>
                  <a:pt x="274320" y="0"/>
                </a:lnTo>
                <a:lnTo>
                  <a:pt x="548640" y="49377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7983931" y="1913420"/>
            <a:ext cx="186538" cy="164592"/>
          </a:xfrm>
          <a:custGeom>
            <a:avLst/>
            <a:gdLst/>
            <a:ahLst/>
            <a:cxnLst/>
            <a:rect l="l" t="t" r="r" b="b"/>
            <a:pathLst>
              <a:path w="186538" h="164592">
                <a:moveTo>
                  <a:pt x="0" y="164592"/>
                </a:moveTo>
                <a:lnTo>
                  <a:pt x="93269" y="0"/>
                </a:lnTo>
                <a:lnTo>
                  <a:pt x="186538" y="16459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7802880" y="6035040"/>
            <a:ext cx="548640" cy="27432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778240" y="2005918"/>
            <a:ext cx="548640" cy="4303442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Freeform 13"/>
          <p:cNvSpPr/>
          <p:nvPr/>
        </p:nvSpPr>
        <p:spPr>
          <a:xfrm>
            <a:off x="8778240" y="1512142"/>
            <a:ext cx="548640" cy="493776"/>
          </a:xfrm>
          <a:custGeom>
            <a:avLst/>
            <a:gdLst/>
            <a:ahLst/>
            <a:cxnLst/>
            <a:rect l="l" t="t" r="r" b="b"/>
            <a:pathLst>
              <a:path w="548640" h="493776">
                <a:moveTo>
                  <a:pt x="0" y="493776"/>
                </a:moveTo>
                <a:lnTo>
                  <a:pt x="274320" y="0"/>
                </a:lnTo>
                <a:lnTo>
                  <a:pt x="548640" y="49377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Freeform 14"/>
          <p:cNvSpPr/>
          <p:nvPr/>
        </p:nvSpPr>
        <p:spPr>
          <a:xfrm>
            <a:off x="8959291" y="1512142"/>
            <a:ext cx="186538" cy="164592"/>
          </a:xfrm>
          <a:custGeom>
            <a:avLst/>
            <a:gdLst/>
            <a:ahLst/>
            <a:cxnLst/>
            <a:rect l="l" t="t" r="r" b="b"/>
            <a:pathLst>
              <a:path w="186538" h="164592">
                <a:moveTo>
                  <a:pt x="0" y="164592"/>
                </a:moveTo>
                <a:lnTo>
                  <a:pt x="93269" y="0"/>
                </a:lnTo>
                <a:lnTo>
                  <a:pt x="186538" y="16459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778240" y="6035040"/>
            <a:ext cx="548640" cy="27432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9753600" y="2163051"/>
            <a:ext cx="548640" cy="4146309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9753600" y="1669275"/>
            <a:ext cx="548640" cy="493776"/>
          </a:xfrm>
          <a:custGeom>
            <a:avLst/>
            <a:gdLst/>
            <a:ahLst/>
            <a:cxnLst/>
            <a:rect l="l" t="t" r="r" b="b"/>
            <a:pathLst>
              <a:path w="548640" h="493776">
                <a:moveTo>
                  <a:pt x="0" y="493776"/>
                </a:moveTo>
                <a:lnTo>
                  <a:pt x="274320" y="0"/>
                </a:lnTo>
                <a:lnTo>
                  <a:pt x="548640" y="49377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Freeform 18"/>
          <p:cNvSpPr/>
          <p:nvPr/>
        </p:nvSpPr>
        <p:spPr>
          <a:xfrm>
            <a:off x="9934651" y="1669275"/>
            <a:ext cx="186538" cy="164592"/>
          </a:xfrm>
          <a:custGeom>
            <a:avLst/>
            <a:gdLst/>
            <a:ahLst/>
            <a:cxnLst/>
            <a:rect l="l" t="t" r="r" b="b"/>
            <a:pathLst>
              <a:path w="186538" h="164592">
                <a:moveTo>
                  <a:pt x="0" y="164592"/>
                </a:moveTo>
                <a:lnTo>
                  <a:pt x="93269" y="0"/>
                </a:lnTo>
                <a:lnTo>
                  <a:pt x="186538" y="16459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9753600" y="6035040"/>
            <a:ext cx="548640" cy="27432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10728960" y="2523780"/>
            <a:ext cx="548640" cy="378558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Freeform 21"/>
          <p:cNvSpPr/>
          <p:nvPr/>
        </p:nvSpPr>
        <p:spPr>
          <a:xfrm>
            <a:off x="10728960" y="2030004"/>
            <a:ext cx="548640" cy="493776"/>
          </a:xfrm>
          <a:custGeom>
            <a:avLst/>
            <a:gdLst/>
            <a:ahLst/>
            <a:cxnLst/>
            <a:rect l="l" t="t" r="r" b="b"/>
            <a:pathLst>
              <a:path w="548640" h="493776">
                <a:moveTo>
                  <a:pt x="0" y="493776"/>
                </a:moveTo>
                <a:lnTo>
                  <a:pt x="274320" y="0"/>
                </a:lnTo>
                <a:lnTo>
                  <a:pt x="548640" y="49377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Freeform 22"/>
          <p:cNvSpPr/>
          <p:nvPr/>
        </p:nvSpPr>
        <p:spPr>
          <a:xfrm>
            <a:off x="10910011" y="2030004"/>
            <a:ext cx="186538" cy="164592"/>
          </a:xfrm>
          <a:custGeom>
            <a:avLst/>
            <a:gdLst/>
            <a:ahLst/>
            <a:cxnLst/>
            <a:rect l="l" t="t" r="r" b="b"/>
            <a:pathLst>
              <a:path w="186538" h="164592">
                <a:moveTo>
                  <a:pt x="0" y="164592"/>
                </a:moveTo>
                <a:lnTo>
                  <a:pt x="93269" y="0"/>
                </a:lnTo>
                <a:lnTo>
                  <a:pt x="186538" y="16459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10728960" y="6035040"/>
            <a:ext cx="548640" cy="27432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85800" y="6858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2"/>
                </a:solidFill>
                <a:latin typeface="+mj-lt"/>
              </a:rPr>
              <a:t>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0"/>
            <a:ext cx="4724400" cy="20955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5400" b="1" i="0">
                <a:solidFill>
                  <a:schemeClr val="tx1"/>
                </a:solidFill>
                <a:latin typeface="+mj-lt"/>
              </a:rPr>
              <a:t>Explore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5900" b="1" i="0">
                <a:solidFill>
                  <a:schemeClr val="accent2"/>
                </a:solidFill>
                <a:latin typeface="+mj-lt"/>
              </a:rPr>
              <a:t>3 lakh km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light travels each second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292600" y="2095500"/>
            <a:ext cx="0" cy="2265426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45212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2"/>
                </a:solidFill>
                <a:latin typeface="+mj-lt"/>
              </a:rPr>
              <a:t>8 min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212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for sunlight to reach Earth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7899400" y="2095500"/>
            <a:ext cx="0" cy="2265426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9" name="TextBox 8"/>
          <p:cNvSpPr txBox="1"/>
          <p:nvPr/>
        </p:nvSpPr>
        <p:spPr>
          <a:xfrm>
            <a:off x="81280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accent2"/>
                </a:solidFill>
                <a:latin typeface="+mj-lt"/>
              </a:rPr>
              <a:t>Upside down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1280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pinhole camera images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Did you know?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Image placeholder (right-click &gt; Format Shape &gt; Picture fill)"/>
          <p:cNvSpPr/>
          <p:nvPr/>
        </p:nvSpPr>
        <p:spPr>
          <a:xfrm>
            <a:off x="685800" y="1809750"/>
            <a:ext cx="3479800" cy="2551176"/>
          </a:xfrm>
          <a:prstGeom prst="roundRect">
            <a:avLst>
              <a:gd name="adj" fmla="val 821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18644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26221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810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Sundials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Shadows tell the time</a:t>
            </a:r>
          </a:p>
        </p:txBody>
      </p:sp>
      <p:sp>
        <p:nvSpPr>
          <p:cNvPr id="9" name="Image placeholder (right-click &gt; Format Shape &gt; Picture fill)"/>
          <p:cNvSpPr/>
          <p:nvPr/>
        </p:nvSpPr>
        <p:spPr>
          <a:xfrm>
            <a:off x="4356100" y="1809750"/>
            <a:ext cx="3479800" cy="2551176"/>
          </a:xfrm>
          <a:prstGeom prst="roundRect">
            <a:avLst>
              <a:gd name="adj" fmla="val 821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55347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62924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4513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561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Shadow puppets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561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Light and hands tell stories</a:t>
            </a:r>
          </a:p>
        </p:txBody>
      </p:sp>
      <p:sp>
        <p:nvSpPr>
          <p:cNvPr id="15" name="Image placeholder (right-click &gt; Format Shape &gt; Picture fill)"/>
          <p:cNvSpPr/>
          <p:nvPr/>
        </p:nvSpPr>
        <p:spPr>
          <a:xfrm>
            <a:off x="8026400" y="1809750"/>
            <a:ext cx="3479800" cy="2551176"/>
          </a:xfrm>
          <a:prstGeom prst="roundRect">
            <a:avLst>
              <a:gd name="adj" fmla="val 821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92050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99627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1216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0264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Eclipses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264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The Moon's shadow on Earth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Real-life examples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685800" y="1809750"/>
            <a:ext cx="5238750" cy="609600"/>
          </a:xfrm>
          <a:prstGeom prst="roundRect">
            <a:avLst>
              <a:gd name="adj" fmla="val 20625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1809750"/>
            <a:ext cx="47815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Shadow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2647950"/>
            <a:ext cx="5086350" cy="32004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Always dark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No colour or detail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Light is blocked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67450" y="1809750"/>
            <a:ext cx="5238750" cy="609600"/>
          </a:xfrm>
          <a:prstGeom prst="roundRect">
            <a:avLst>
              <a:gd name="adj" fmla="val 20625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96050" y="1809750"/>
            <a:ext cx="47815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Mirror image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343650" y="2647950"/>
            <a:ext cx="5086350" cy="32004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Colour and detail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Light is reflected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Same way up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Shadow vs mirror image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827520" y="1994993"/>
            <a:ext cx="548640" cy="431436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6827520" y="1501217"/>
            <a:ext cx="548640" cy="493776"/>
          </a:xfrm>
          <a:custGeom>
            <a:avLst/>
            <a:gdLst/>
            <a:ahLst/>
            <a:cxnLst/>
            <a:rect l="l" t="t" r="r" b="b"/>
            <a:pathLst>
              <a:path w="548640" h="493776">
                <a:moveTo>
                  <a:pt x="0" y="493776"/>
                </a:moveTo>
                <a:lnTo>
                  <a:pt x="274320" y="0"/>
                </a:lnTo>
                <a:lnTo>
                  <a:pt x="548640" y="49377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7008571" y="1501217"/>
            <a:ext cx="186538" cy="164592"/>
          </a:xfrm>
          <a:custGeom>
            <a:avLst/>
            <a:gdLst/>
            <a:ahLst/>
            <a:cxnLst/>
            <a:rect l="l" t="t" r="r" b="b"/>
            <a:pathLst>
              <a:path w="186538" h="164592">
                <a:moveTo>
                  <a:pt x="0" y="164592"/>
                </a:moveTo>
                <a:lnTo>
                  <a:pt x="93269" y="0"/>
                </a:lnTo>
                <a:lnTo>
                  <a:pt x="186538" y="16459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827520" y="6035040"/>
            <a:ext cx="548640" cy="27432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802880" y="1765695"/>
            <a:ext cx="548640" cy="4543665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7802880" y="1271919"/>
            <a:ext cx="548640" cy="493776"/>
          </a:xfrm>
          <a:custGeom>
            <a:avLst/>
            <a:gdLst/>
            <a:ahLst/>
            <a:cxnLst/>
            <a:rect l="l" t="t" r="r" b="b"/>
            <a:pathLst>
              <a:path w="548640" h="493776">
                <a:moveTo>
                  <a:pt x="0" y="493776"/>
                </a:moveTo>
                <a:lnTo>
                  <a:pt x="274320" y="0"/>
                </a:lnTo>
                <a:lnTo>
                  <a:pt x="548640" y="49377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7983931" y="1271919"/>
            <a:ext cx="186538" cy="164592"/>
          </a:xfrm>
          <a:custGeom>
            <a:avLst/>
            <a:gdLst/>
            <a:ahLst/>
            <a:cxnLst/>
            <a:rect l="l" t="t" r="r" b="b"/>
            <a:pathLst>
              <a:path w="186538" h="164592">
                <a:moveTo>
                  <a:pt x="0" y="164592"/>
                </a:moveTo>
                <a:lnTo>
                  <a:pt x="93269" y="0"/>
                </a:lnTo>
                <a:lnTo>
                  <a:pt x="186538" y="16459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7802880" y="6035040"/>
            <a:ext cx="548640" cy="27432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778240" y="2721602"/>
            <a:ext cx="548640" cy="3587758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Freeform 13"/>
          <p:cNvSpPr/>
          <p:nvPr/>
        </p:nvSpPr>
        <p:spPr>
          <a:xfrm>
            <a:off x="8778240" y="2227826"/>
            <a:ext cx="548640" cy="493776"/>
          </a:xfrm>
          <a:custGeom>
            <a:avLst/>
            <a:gdLst/>
            <a:ahLst/>
            <a:cxnLst/>
            <a:rect l="l" t="t" r="r" b="b"/>
            <a:pathLst>
              <a:path w="548640" h="493776">
                <a:moveTo>
                  <a:pt x="0" y="493776"/>
                </a:moveTo>
                <a:lnTo>
                  <a:pt x="274320" y="0"/>
                </a:lnTo>
                <a:lnTo>
                  <a:pt x="548640" y="49377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Freeform 14"/>
          <p:cNvSpPr/>
          <p:nvPr/>
        </p:nvSpPr>
        <p:spPr>
          <a:xfrm>
            <a:off x="8959291" y="2227826"/>
            <a:ext cx="186538" cy="164592"/>
          </a:xfrm>
          <a:custGeom>
            <a:avLst/>
            <a:gdLst/>
            <a:ahLst/>
            <a:cxnLst/>
            <a:rect l="l" t="t" r="r" b="b"/>
            <a:pathLst>
              <a:path w="186538" h="164592">
                <a:moveTo>
                  <a:pt x="0" y="164592"/>
                </a:moveTo>
                <a:lnTo>
                  <a:pt x="93269" y="0"/>
                </a:lnTo>
                <a:lnTo>
                  <a:pt x="186538" y="16459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778240" y="6035040"/>
            <a:ext cx="548640" cy="27432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9753600" y="1800209"/>
            <a:ext cx="548640" cy="4509151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9753600" y="1306433"/>
            <a:ext cx="548640" cy="493776"/>
          </a:xfrm>
          <a:custGeom>
            <a:avLst/>
            <a:gdLst/>
            <a:ahLst/>
            <a:cxnLst/>
            <a:rect l="l" t="t" r="r" b="b"/>
            <a:pathLst>
              <a:path w="548640" h="493776">
                <a:moveTo>
                  <a:pt x="0" y="493776"/>
                </a:moveTo>
                <a:lnTo>
                  <a:pt x="274320" y="0"/>
                </a:lnTo>
                <a:lnTo>
                  <a:pt x="548640" y="49377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Freeform 18"/>
          <p:cNvSpPr/>
          <p:nvPr/>
        </p:nvSpPr>
        <p:spPr>
          <a:xfrm>
            <a:off x="9934651" y="1306433"/>
            <a:ext cx="186538" cy="164592"/>
          </a:xfrm>
          <a:custGeom>
            <a:avLst/>
            <a:gdLst/>
            <a:ahLst/>
            <a:cxnLst/>
            <a:rect l="l" t="t" r="r" b="b"/>
            <a:pathLst>
              <a:path w="186538" h="164592">
                <a:moveTo>
                  <a:pt x="0" y="164592"/>
                </a:moveTo>
                <a:lnTo>
                  <a:pt x="93269" y="0"/>
                </a:lnTo>
                <a:lnTo>
                  <a:pt x="186538" y="16459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9753600" y="6035040"/>
            <a:ext cx="548640" cy="27432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10728960" y="2016891"/>
            <a:ext cx="548640" cy="4292469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Freeform 21"/>
          <p:cNvSpPr/>
          <p:nvPr/>
        </p:nvSpPr>
        <p:spPr>
          <a:xfrm>
            <a:off x="10728960" y="1523115"/>
            <a:ext cx="548640" cy="493776"/>
          </a:xfrm>
          <a:custGeom>
            <a:avLst/>
            <a:gdLst/>
            <a:ahLst/>
            <a:cxnLst/>
            <a:rect l="l" t="t" r="r" b="b"/>
            <a:pathLst>
              <a:path w="548640" h="493776">
                <a:moveTo>
                  <a:pt x="0" y="493776"/>
                </a:moveTo>
                <a:lnTo>
                  <a:pt x="274320" y="0"/>
                </a:lnTo>
                <a:lnTo>
                  <a:pt x="548640" y="49377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Freeform 22"/>
          <p:cNvSpPr/>
          <p:nvPr/>
        </p:nvSpPr>
        <p:spPr>
          <a:xfrm>
            <a:off x="10910011" y="1523115"/>
            <a:ext cx="186538" cy="164592"/>
          </a:xfrm>
          <a:custGeom>
            <a:avLst/>
            <a:gdLst/>
            <a:ahLst/>
            <a:cxnLst/>
            <a:rect l="l" t="t" r="r" b="b"/>
            <a:pathLst>
              <a:path w="186538" h="164592">
                <a:moveTo>
                  <a:pt x="0" y="164592"/>
                </a:moveTo>
                <a:lnTo>
                  <a:pt x="93269" y="0"/>
                </a:lnTo>
                <a:lnTo>
                  <a:pt x="186538" y="16459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10728960" y="6035040"/>
            <a:ext cx="548640" cy="27432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85800" y="6858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2"/>
                </a:solidFill>
                <a:latin typeface="+mj-lt"/>
              </a:rPr>
              <a:t>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0"/>
            <a:ext cx="4724400" cy="20955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5400" b="1" i="0">
                <a:solidFill>
                  <a:schemeClr val="tx1"/>
                </a:solidFill>
                <a:latin typeface="+mj-lt"/>
              </a:rPr>
              <a:t>Practise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Image placeholder (right-click &gt; Format Shape &gt; Picture fill)"/>
          <p:cNvSpPr/>
          <p:nvPr/>
        </p:nvSpPr>
        <p:spPr>
          <a:xfrm>
            <a:off x="7178040" y="1809750"/>
            <a:ext cx="4328160" cy="4114800"/>
          </a:xfrm>
          <a:prstGeom prst="roundRect">
            <a:avLst>
              <a:gd name="adj" fmla="val 763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73252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55548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273290" y="4232910"/>
            <a:ext cx="41376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Check your understanding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6059424" cy="40576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Why do shadows form?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Name one translucent material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When is your shadow shortest?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Why is a pinhole image upside down?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916430"/>
            <a:ext cx="34290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4" name="Oval 3"/>
          <p:cNvSpPr/>
          <p:nvPr/>
        </p:nvSpPr>
        <p:spPr>
          <a:xfrm>
            <a:off x="765810" y="207264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2735580"/>
            <a:ext cx="34290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Shadow tracing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3497580"/>
            <a:ext cx="34290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Trace a friend's shadow at three times of day.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4381500" y="1916430"/>
            <a:ext cx="342900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8" name="Diamond 7"/>
          <p:cNvSpPr/>
          <p:nvPr/>
        </p:nvSpPr>
        <p:spPr>
          <a:xfrm>
            <a:off x="4461510" y="2072640"/>
            <a:ext cx="373380" cy="373380"/>
          </a:xfrm>
          <a:prstGeom prst="diamond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381500" y="2735580"/>
            <a:ext cx="34290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Material test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81500" y="3497580"/>
            <a:ext cx="34290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Sort objects with a torch.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8077200" y="1916430"/>
            <a:ext cx="3429000" cy="0"/>
          </a:xfrm>
          <a:prstGeom prst="line">
            <a:avLst/>
          </a:prstGeom>
          <a:ln w="31750">
            <a:solidFill>
              <a:schemeClr val="accent3"/>
            </a:solidFill>
          </a:ln>
        </p:spPr>
      </p:cxnSp>
      <p:sp>
        <p:nvSpPr>
          <p:cNvPr id="12" name="Isosceles Triangle 11"/>
          <p:cNvSpPr/>
          <p:nvPr/>
        </p:nvSpPr>
        <p:spPr>
          <a:xfrm>
            <a:off x="8157210" y="2072640"/>
            <a:ext cx="373380" cy="37338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077200" y="2735580"/>
            <a:ext cx="34290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Pinhole camera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077200" y="3497580"/>
            <a:ext cx="34290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Build one in groups.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Activity time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Image placeholder (right-click &gt; Format Shape &gt; Picture fill)"/>
          <p:cNvSpPr/>
          <p:nvPr/>
        </p:nvSpPr>
        <p:spPr>
          <a:xfrm>
            <a:off x="7178040" y="1809750"/>
            <a:ext cx="4328160" cy="4114800"/>
          </a:xfrm>
          <a:prstGeom prst="roundRect">
            <a:avLst>
              <a:gd name="adj" fmla="val 763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73252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55548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273290" y="4232910"/>
            <a:ext cx="41376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Homework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6059424" cy="40576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Draw how a shadow forms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List five opaque objects at home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Write about an eclipse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5810250" y="16192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5791200"/>
            <a:ext cx="108204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0" i="0">
                <a:solidFill>
                  <a:schemeClr val="bg1"/>
                </a:solidFill>
                <a:latin typeface="+mn-lt"/>
              </a:rPr>
              <a:t>Teacher Name   ·   Class 6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57300" y="1905000"/>
            <a:ext cx="9677400" cy="190500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800" b="1" i="0">
                <a:solidFill>
                  <a:schemeClr val="bg1"/>
                </a:solidFill>
                <a:latin typeface="+mj-lt"/>
              </a:rPr>
              <a:t>Great work today!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90800" y="3905250"/>
            <a:ext cx="7010400" cy="66675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Next lesson: Mirrors and reflection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teacher-119">
  <a:themeElements>
    <a:clrScheme name="Morphiq teacher-119">
      <a:dk1>
        <a:srgbClr val="15213B"/>
      </a:dk1>
      <a:lt1>
        <a:srgbClr val="FFF4EC"/>
      </a:lt1>
      <a:dk2>
        <a:srgbClr val="566078"/>
      </a:dk2>
      <a:lt2>
        <a:srgbClr val="FFE1CC"/>
      </a:lt2>
      <a:accent1>
        <a:srgbClr val="FF7A45"/>
      </a:accent1>
      <a:accent2>
        <a:srgbClr val="15213B"/>
      </a:accent2>
      <a:accent3>
        <a:srgbClr val="2EC4B6"/>
      </a:accent3>
      <a:accent4>
        <a:srgbClr val="FFBF46"/>
      </a:accent4>
      <a:accent5>
        <a:srgbClr val="FFDECE"/>
      </a:accent5>
      <a:accent6>
        <a:srgbClr val="DAD2D0"/>
      </a:accent6>
      <a:hlink>
        <a:srgbClr val="FF7A45"/>
      </a:hlink>
      <a:folHlink>
        <a:srgbClr val="15213B"/>
      </a:folHlink>
    </a:clrScheme>
    <a:fontScheme name="Morphiq teacher-119">
      <a:majorFont>
        <a:latin typeface="Crimson Pro"/>
        <a:ea typeface=""/>
        <a:cs typeface=""/>
      </a:majorFont>
      <a:minorFont>
        <a:latin typeface="Work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Light and Shadows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