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0610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0610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10610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4"/>
          <p:cNvSpPr/>
          <p:nvPr/>
        </p:nvSpPr>
        <p:spPr>
          <a:xfrm>
            <a:off x="10610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5"/>
          <p:cNvSpPr/>
          <p:nvPr/>
        </p:nvSpPr>
        <p:spPr>
          <a:xfrm>
            <a:off x="10801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6"/>
          <p:cNvSpPr/>
          <p:nvPr/>
        </p:nvSpPr>
        <p:spPr>
          <a:xfrm>
            <a:off x="10801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7"/>
          <p:cNvSpPr/>
          <p:nvPr/>
        </p:nvSpPr>
        <p:spPr>
          <a:xfrm>
            <a:off x="10801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8"/>
          <p:cNvSpPr/>
          <p:nvPr/>
        </p:nvSpPr>
        <p:spPr>
          <a:xfrm>
            <a:off x="10801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9"/>
          <p:cNvSpPr/>
          <p:nvPr/>
        </p:nvSpPr>
        <p:spPr>
          <a:xfrm>
            <a:off x="10991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"/>
          <p:cNvSpPr/>
          <p:nvPr/>
        </p:nvSpPr>
        <p:spPr>
          <a:xfrm>
            <a:off x="10991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"/>
          <p:cNvSpPr/>
          <p:nvPr/>
        </p:nvSpPr>
        <p:spPr>
          <a:xfrm>
            <a:off x="10991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2"/>
          <p:cNvSpPr/>
          <p:nvPr/>
        </p:nvSpPr>
        <p:spPr>
          <a:xfrm>
            <a:off x="10991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3"/>
          <p:cNvSpPr/>
          <p:nvPr/>
        </p:nvSpPr>
        <p:spPr>
          <a:xfrm>
            <a:off x="11182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4"/>
          <p:cNvSpPr/>
          <p:nvPr/>
        </p:nvSpPr>
        <p:spPr>
          <a:xfrm>
            <a:off x="11182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5"/>
          <p:cNvSpPr/>
          <p:nvPr/>
        </p:nvSpPr>
        <p:spPr>
          <a:xfrm>
            <a:off x="11182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6"/>
          <p:cNvSpPr/>
          <p:nvPr/>
        </p:nvSpPr>
        <p:spPr>
          <a:xfrm>
            <a:off x="11182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7"/>
          <p:cNvSpPr/>
          <p:nvPr/>
        </p:nvSpPr>
        <p:spPr>
          <a:xfrm>
            <a:off x="113728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8"/>
          <p:cNvSpPr/>
          <p:nvPr/>
        </p:nvSpPr>
        <p:spPr>
          <a:xfrm>
            <a:off x="113728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9"/>
          <p:cNvSpPr/>
          <p:nvPr/>
        </p:nvSpPr>
        <p:spPr>
          <a:xfrm>
            <a:off x="113728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20"/>
          <p:cNvSpPr/>
          <p:nvPr/>
        </p:nvSpPr>
        <p:spPr>
          <a:xfrm>
            <a:off x="113728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21"/>
          <p:cNvSpPr/>
          <p:nvPr/>
        </p:nvSpPr>
        <p:spPr>
          <a:xfrm>
            <a:off x="11563350" y="2095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22"/>
          <p:cNvSpPr/>
          <p:nvPr/>
        </p:nvSpPr>
        <p:spPr>
          <a:xfrm>
            <a:off x="11563350" y="3429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23"/>
          <p:cNvSpPr/>
          <p:nvPr/>
        </p:nvSpPr>
        <p:spPr>
          <a:xfrm>
            <a:off x="11563350" y="47625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24"/>
          <p:cNvSpPr/>
          <p:nvPr/>
        </p:nvSpPr>
        <p:spPr>
          <a:xfrm>
            <a:off x="11563350" y="609600"/>
            <a:ext cx="47625" cy="47625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TextBox 25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HEALTHY FOOD HABITS</a:t>
            </a:r>
          </a:p>
        </p:txBody>
      </p:sp>
      <p:sp>
        <p:nvSpPr>
          <p:cNvPr id="126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607173" y="780098"/>
            <a:ext cx="995087" cy="1151255"/>
          </a:xfrm>
          <a:prstGeom prst="ellipse">
            <a:avLst/>
          </a:prstGeom>
          <a:noFill/>
          <a:ln w="1270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ight Triangle 4"/>
          <p:cNvSpPr/>
          <p:nvPr/>
        </p:nvSpPr>
        <p:spPr>
          <a:xfrm>
            <a:off x="7393940" y="2178050"/>
            <a:ext cx="1421553" cy="164465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393940" y="3822700"/>
            <a:ext cx="1421553" cy="16446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815493" y="533400"/>
            <a:ext cx="1421553" cy="164465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815493" y="2178050"/>
            <a:ext cx="1421553" cy="16446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Chord 8"/>
          <p:cNvSpPr/>
          <p:nvPr/>
        </p:nvSpPr>
        <p:spPr>
          <a:xfrm>
            <a:off x="8815493" y="2178050"/>
            <a:ext cx="1421553" cy="3289300"/>
          </a:xfrm>
          <a:prstGeom prst="chord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Pie 9"/>
          <p:cNvSpPr/>
          <p:nvPr/>
        </p:nvSpPr>
        <p:spPr>
          <a:xfrm>
            <a:off x="7393940" y="2178050"/>
            <a:ext cx="2843107" cy="3289300"/>
          </a:xfrm>
          <a:prstGeom prst="pi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237047" y="644948"/>
            <a:ext cx="1421553" cy="142155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Pie 11"/>
          <p:cNvSpPr/>
          <p:nvPr/>
        </p:nvSpPr>
        <p:spPr>
          <a:xfrm>
            <a:off x="8815493" y="533400"/>
            <a:ext cx="2843107" cy="3289300"/>
          </a:xfrm>
          <a:prstGeom prst="pi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0237047" y="3822700"/>
            <a:ext cx="1421553" cy="164465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533400" y="5562600"/>
            <a:ext cx="111252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33400" y="533400"/>
            <a:ext cx="6489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EVS · CLASS 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4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TEACHER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34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18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418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0200" y="5715000"/>
            <a:ext cx="3556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0200" y="5905500"/>
            <a:ext cx="35560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40 minutes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047750"/>
            <a:ext cx="64897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Healthy Food Habits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611886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Balanced diet, nutrients and smart choices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Warm-up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Explore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Practise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Lesson plan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tx1"/>
                </a:solidFill>
                <a:latin typeface="+mn-lt"/>
              </a:rPr>
              <a:t>YOU ALREADY KNOW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We need food to grow and play.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Name the food groups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Know why we need a balanced diet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Choose healthy snacks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Practise good eating habits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What did you eat for breakfast? Was it a rainbow?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Think about it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 /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A balanced diet has the right amount of every food group.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Grains give energy, dal and milk help us grow, fruits and vegetables keep us healthy, and water helps everything 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 balanced plate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Carbohydrates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Energy foods like rice and roti.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Proteins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Body-building foods like dal and eggs.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Vitamins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Protective foods like fruits.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Key terms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Group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Gives us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Energy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Power to play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Rice, roti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Body-building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Growth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Dal, 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Protective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Good health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Fruits, greens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Draw one food for each group.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Food groups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glasses of water a day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colours of food daily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60%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our body is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Did you know?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Healthy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Fruit, sprouts, curd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that lasts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Helps you grow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Junk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Chips, soda, candy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Quick energy, then tired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Bad for teeth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Healthy or junk?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Check your understanding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Name two energy foods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Why do we need water?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Pick the healthy snack: chips or banana?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What colours did you eat today?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Plate 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Make a paper balanced plate.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Food sort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Sort pictures into groups.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Taste test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Try a new fruit together.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Activity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Draw your dinner plate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Keep a one-week food chart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Ask family for a healthy recipe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Teacher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3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0" i="0">
                <a:solidFill>
                  <a:schemeClr val="tx1"/>
                </a:solidFill>
                <a:latin typeface="+mj-lt"/>
              </a:rPr>
              <a:t>Great work today!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Next lesson: Keeping clean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acher-120">
  <a:themeElements>
    <a:clrScheme name="Morphiq teacher-120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teacher-120">
      <a:majorFont>
        <a:latin typeface="EB Garamond"/>
        <a:ea typeface=""/>
        <a:cs typeface=""/>
      </a:majorFont>
      <a:minorFont>
        <a:latin typeface="Nunito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Healthy Food Habits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