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TERM LESSON PACK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TERM LESSON PACK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TERM LESSON PACK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TERM LESSON PACK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62000" y="762000"/>
            <a:ext cx="10668000" cy="5334000"/>
          </a:xfrm>
          <a:prstGeom prst="roundRect">
            <a:avLst>
              <a:gd name="adj" fmla="val 2857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763256" y="2746725"/>
            <a:ext cx="283731" cy="2511075"/>
          </a:xfrm>
          <a:prstGeom prst="roundRect">
            <a:avLst>
              <a:gd name="adj" fmla="val 13428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820002" y="3048054"/>
            <a:ext cx="170239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094612" y="2371907"/>
            <a:ext cx="333888" cy="2885893"/>
          </a:xfrm>
          <a:prstGeom prst="roundRect">
            <a:avLst>
              <a:gd name="adj" fmla="val 11411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161390" y="2718214"/>
            <a:ext cx="200333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476125" y="2431397"/>
            <a:ext cx="272344" cy="2826403"/>
          </a:xfrm>
          <a:prstGeom prst="roundRect">
            <a:avLst>
              <a:gd name="adj" fmla="val 13989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30594" y="2770565"/>
            <a:ext cx="163406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796094" y="2418194"/>
            <a:ext cx="266107" cy="2839606"/>
          </a:xfrm>
          <a:prstGeom prst="roundRect">
            <a:avLst>
              <a:gd name="adj" fmla="val 14317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849316" y="2758946"/>
            <a:ext cx="159664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9109826" y="2443651"/>
            <a:ext cx="263784" cy="2814149"/>
          </a:xfrm>
          <a:prstGeom prst="roundRect">
            <a:avLst>
              <a:gd name="adj" fmla="val 14443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9162583" y="2781349"/>
            <a:ext cx="158271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9421236" y="2458981"/>
            <a:ext cx="317474" cy="2798819"/>
          </a:xfrm>
          <a:prstGeom prst="roundRect">
            <a:avLst>
              <a:gd name="adj" fmla="val 12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9484730" y="2794839"/>
            <a:ext cx="190484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9786334" y="3055147"/>
            <a:ext cx="271948" cy="2202653"/>
          </a:xfrm>
          <a:prstGeom prst="roundRect">
            <a:avLst>
              <a:gd name="adj" fmla="val 1401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840724" y="3319465"/>
            <a:ext cx="163169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 rot="20760000">
            <a:off x="10201157" y="2971800"/>
            <a:ext cx="336042" cy="2286000"/>
          </a:xfrm>
          <a:prstGeom prst="roundRect">
            <a:avLst>
              <a:gd name="adj" fmla="val 11337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539228" y="5257800"/>
            <a:ext cx="3285744" cy="952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928860" y="1600200"/>
            <a:ext cx="597408" cy="59740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238250" y="123825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TEACHER RESOURCE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8250" y="5143500"/>
            <a:ext cx="5334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bg1"/>
                </a:solidFill>
                <a:latin typeface="+mn-lt"/>
              </a:rPr>
              <a:t>Presenter Name   ·   4   ·  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8250" y="1524000"/>
            <a:ext cx="557784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Term Lesson Pack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4381500"/>
            <a:ext cx="53340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Ready-to-teach lessons across subjects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885950"/>
            <a:ext cx="5219700" cy="1866900"/>
          </a:xfrm>
          <a:prstGeom prst="roundRect">
            <a:avLst>
              <a:gd name="adj" fmla="val 408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 to Python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0300" y="1885950"/>
            <a:ext cx="5219700" cy="1866900"/>
          </a:xfrm>
          <a:prstGeom prst="roundRect">
            <a:avLst>
              <a:gd name="adj" fmla="val 408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Fractions Made Easy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62000" y="3981450"/>
            <a:ext cx="5219700" cy="1866900"/>
          </a:xfrm>
          <a:prstGeom prst="roundRect">
            <a:avLst>
              <a:gd name="adj" fmla="val 408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6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Trigonometry Basics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0300" y="3981450"/>
            <a:ext cx="5219700" cy="1866900"/>
          </a:xfrm>
          <a:prstGeom prst="roundRect">
            <a:avLst>
              <a:gd name="adj" fmla="val 408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Our Indian Constitution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Lessons in this pack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Introduction to Python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762000"/>
            <a:ext cx="95250" cy="533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33500" y="1143000"/>
            <a:ext cx="8778240" cy="3810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Your first programs: print, variables and input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3500" y="52387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Lesson 1 · Introduction to Python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696200" y="1885950"/>
            <a:ext cx="3733800" cy="3962400"/>
          </a:xfrm>
          <a:prstGeom prst="roundRect">
            <a:avLst>
              <a:gd name="adj" fmla="val 204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62900" y="2152650"/>
            <a:ext cx="3200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3"/>
                </a:solidFill>
                <a:latin typeface="+mn-lt"/>
              </a:rPr>
              <a:t>YOU ALREADY KNOW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62900" y="2552700"/>
            <a:ext cx="3200400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How to open and save files.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640080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Write and run a Python program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Store values in variables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Take input from the user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Do simple calculations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4907280" cy="3962400"/>
          </a:xfrm>
          <a:prstGeom prst="roundRect">
            <a:avLst>
              <a:gd name="adj" fmla="val 28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6060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4290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 / picture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838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A program is a list of instructions a computer follows.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838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Python reads lines from top to bottom. print() shows output, variables remember values and input() asks the user for information.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is a program?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Variable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named box that stores a value.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736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String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Text inside quotes, e.g. "Hello".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185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Integer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whole number, e.g. 42.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terms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Open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IDLE or an online editor</a:t>
            </a:r>
          </a:p>
        </p:txBody>
      </p:sp>
      <p:sp>
        <p:nvSpPr>
          <p:cNvPr id="9" name="Oval 8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Ask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name = input("Name? ")</a:t>
            </a:r>
          </a:p>
        </p:txBody>
      </p:sp>
      <p:sp>
        <p:nvSpPr>
          <p:cNvPr id="14" name="Oval 13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Print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print("Hello", name)</a:t>
            </a:r>
          </a:p>
        </p:txBody>
      </p:sp>
      <p:sp>
        <p:nvSpPr>
          <p:cNvPr id="19" name="Oval 18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Run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Press F5 and test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Your first program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Type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Example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Use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int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15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Counting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float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3.14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Measuring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"Asha"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Text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Use type() to check any value.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Data types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3"/>
                </a:solidFill>
                <a:latin typeface="+mj-lt"/>
              </a:rPr>
              <a:t>1991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Python first released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3"/>
                </a:solidFill>
                <a:latin typeface="+mj-lt"/>
              </a:rPr>
              <a:t>#1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language for beginners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950" b="1" i="0">
                <a:solidFill>
                  <a:schemeClr val="accent3"/>
                </a:solidFill>
                <a:latin typeface="+mj-lt"/>
              </a:rPr>
              <a:t>Not a snake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named after a comedy show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Did you know?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oundRect">
            <a:avLst>
              <a:gd name="adj" fmla="val 310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Games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Simple quiz games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oundRect">
            <a:avLst>
              <a:gd name="adj" fmla="val 310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Science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Data and graphs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oundRect">
            <a:avLst>
              <a:gd name="adj" fmla="val 310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Websites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Back-end servers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Real-life examples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885950"/>
            <a:ext cx="5162550" cy="609600"/>
          </a:xfrm>
          <a:prstGeom prst="roundRect">
            <a:avLst>
              <a:gd name="adj" fmla="val 7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Scratch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Drag-and-drop blocks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Great for starting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Visual output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85950"/>
            <a:ext cx="5162550" cy="609600"/>
          </a:xfrm>
          <a:prstGeom prst="roundRect">
            <a:avLst>
              <a:gd name="adj" fmla="val 750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Python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Typed code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Used by professionals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Runs everywhere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Scratch vs Python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Check your understanding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What does print() do?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Store your age in a variable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Why is text put in quotes?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What is 3 + 4 * 2?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Greeting bot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Ask name and age, print a message.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736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Calculator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Add two numbers from input.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185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Bug hunt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Fix five broken programs.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Activity time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Print your timetable with Python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Convert Celsius to Fahrenheit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Make three errors and note the messages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Fractions Made Easy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762000"/>
            <a:ext cx="95250" cy="533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33500" y="1143000"/>
            <a:ext cx="8778240" cy="3810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Parts of a whole, equivalent fractions and comparing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3500" y="52387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Lesson 2 · Fractions Made Easy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696200" y="1885950"/>
            <a:ext cx="3733800" cy="3962400"/>
          </a:xfrm>
          <a:prstGeom prst="roundRect">
            <a:avLst>
              <a:gd name="adj" fmla="val 204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62900" y="2152650"/>
            <a:ext cx="3200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3"/>
                </a:solidFill>
                <a:latin typeface="+mn-lt"/>
              </a:rPr>
              <a:t>YOU ALREADY KNOW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62900" y="2552700"/>
            <a:ext cx="3200400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How to divide a shape into equal parts.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640080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Understand a fraction as part of a whole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Find equivalent fractions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Compare fractions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Use fractions in everyday problems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oundRect">
            <a:avLst>
              <a:gd name="adj" fmla="val 28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 / picture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A fraction shows equal parts of a whole.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The bottom number (denominator) tells how many equal parts the whole is cut into. The top number (numerator) tells how many parts we take.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is a fraction?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Numerator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number of parts we take.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736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Denominator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number of equal parts in the whole.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185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Equivalent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Different fractions with the same value.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terms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Pick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Start with 1/2</a:t>
            </a:r>
          </a:p>
        </p:txBody>
      </p:sp>
      <p:sp>
        <p:nvSpPr>
          <p:cNvPr id="9" name="Oval 8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Multiply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Top and bottom by the same number</a:t>
            </a:r>
          </a:p>
        </p:txBody>
      </p:sp>
      <p:sp>
        <p:nvSpPr>
          <p:cNvPr id="14" name="Oval 13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Check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2/4, 3/6, 4/8 all equal 1/2</a:t>
            </a:r>
          </a:p>
        </p:txBody>
      </p:sp>
      <p:sp>
        <p:nvSpPr>
          <p:cNvPr id="19" name="Oval 18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Draw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Shade shapes to prove it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Finding equivalent fractions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Fraction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Picture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Compared with 1/2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1/4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One of four parts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Smaller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3/4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Three of four parts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Bigger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2/4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Two of four parts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Equal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Draw each fraction to check.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Comparing with one half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3"/>
                </a:solidFill>
                <a:latin typeface="+mj-lt"/>
              </a:rPr>
              <a:t>1/2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the most common fraction in recipes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3"/>
                </a:solidFill>
                <a:latin typeface="+mj-lt"/>
              </a:rPr>
              <a:t>100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hundredths make one whole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3"/>
                </a:solidFill>
                <a:latin typeface="+mj-lt"/>
              </a:rPr>
              <a:t>4,000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years of fractions in history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Did you know?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oundRect">
            <a:avLst>
              <a:gd name="adj" fmla="val 310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Sharing food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Pizza, rotis and fruit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oundRect">
            <a:avLst>
              <a:gd name="adj" fmla="val 310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Time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Half an hour, quarter past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oundRect">
            <a:avLst>
              <a:gd name="adj" fmla="val 310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Money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50 paise is half a rupee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Real-life examples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885950"/>
            <a:ext cx="5162550" cy="609600"/>
          </a:xfrm>
          <a:prstGeom prst="roundRect">
            <a:avLst>
              <a:gd name="adj" fmla="val 7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Proper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Numerator smaller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Less than one whole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e.g. 3/5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85950"/>
            <a:ext cx="5162550" cy="609600"/>
          </a:xfrm>
          <a:prstGeom prst="roundRect">
            <a:avLst>
              <a:gd name="adj" fmla="val 750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Improper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Numerator bigger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More than one whole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e.g. 7/4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Proper vs improper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Check your understanding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Which is bigger: 3/8 or 5/8?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Write two fractions equal to 1/3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What fraction of an hour is 15 minutes?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Shade 2/5 of a rectangle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Fraction strips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Cut strips into halves, quarters and eighths.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736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Pizza maths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Share paper pizzas fairly.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185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Fraction hunt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Find fractions around the classroom.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Activity time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Exercise 4.2, questions 1–6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Find three fractions at home and draw them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Make a fraction wall chart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Trigonometry Basics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762000"/>
            <a:ext cx="95250" cy="533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33500" y="1143000"/>
            <a:ext cx="8778240" cy="3810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Sine, cosine and tangent in right triangles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3500" y="52387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Lesson 3 · Trigonometry Basics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696200" y="1885950"/>
            <a:ext cx="3733800" cy="3962400"/>
          </a:xfrm>
          <a:prstGeom prst="roundRect">
            <a:avLst>
              <a:gd name="adj" fmla="val 204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62900" y="2152650"/>
            <a:ext cx="3200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3"/>
                </a:solidFill>
                <a:latin typeface="+mn-lt"/>
              </a:rPr>
              <a:t>YOU ALREADY KNOW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62900" y="2552700"/>
            <a:ext cx="3200400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Pythagoras theorem and similar triangles.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640080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Name the sides of a right triangle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Define sin, cos and tan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Recall standard angle values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Solve height and distance problems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4907280" cy="3962400"/>
          </a:xfrm>
          <a:prstGeom prst="roundRect">
            <a:avLst>
              <a:gd name="adj" fmla="val 28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6060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4290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 / picture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838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Trigonometric ratios compare the sides of a right triangle.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838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For an angle θ: sin θ = opposite/hypotenuse, cos θ = adjacent/hypotenuse, tan θ = opposite/adjacent. The ratios are the same for every triangle with that angle.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Ratios in a right triangle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Hypotenuse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longest side, opposite the right angle.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736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Opposite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side facing angle θ.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185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Adjacent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side next to θ.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terms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Draw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Sketch the triangle</a:t>
            </a:r>
          </a:p>
        </p:txBody>
      </p:sp>
      <p:sp>
        <p:nvSpPr>
          <p:cNvPr id="9" name="Oval 8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Label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Mark θ and the known side</a:t>
            </a:r>
          </a:p>
        </p:txBody>
      </p:sp>
      <p:sp>
        <p:nvSpPr>
          <p:cNvPr id="14" name="Oval 13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Choose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sin, cos or tan</a:t>
            </a:r>
          </a:p>
        </p:txBody>
      </p:sp>
      <p:sp>
        <p:nvSpPr>
          <p:cNvPr id="19" name="Oval 18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Solve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Rearrange and calculate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Solving a height problem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667000"/>
                <a:gridCol w="2667000"/>
                <a:gridCol w="2667000"/>
                <a:gridCol w="2667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Angle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sin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cos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tan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30°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1/2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√3/2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1/√3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45°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1/√2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1/√2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60°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√3/2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1/2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√3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Learn these with the hand trick.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Standard values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000" b="1" i="0">
                <a:solidFill>
                  <a:schemeClr val="accent3"/>
                </a:solidFill>
                <a:latin typeface="+mj-lt"/>
              </a:rPr>
              <a:t>2,000+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years of trigonometry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50" b="1" i="0">
                <a:solidFill>
                  <a:schemeClr val="accent3"/>
                </a:solidFill>
                <a:latin typeface="+mj-lt"/>
              </a:rPr>
              <a:t>SOH-CAH-TOA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the classic memory aid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3"/>
                </a:solidFill>
                <a:latin typeface="+mj-lt"/>
              </a:rPr>
              <a:t>GPS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uses trigonometry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Did you know?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oundRect">
            <a:avLst>
              <a:gd name="adj" fmla="val 310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Architecture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Roofs and ramps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oundRect">
            <a:avLst>
              <a:gd name="adj" fmla="val 310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Navigation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Ships and aircraft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oundRect">
            <a:avLst>
              <a:gd name="adj" fmla="val 310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Surveying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Heights of buildings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Real-life examples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885950"/>
            <a:ext cx="5162550" cy="609600"/>
          </a:xfrm>
          <a:prstGeom prst="roundRect">
            <a:avLst>
              <a:gd name="adj" fmla="val 7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sin 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Opposite / hypotenuse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Rises from 0° to 90°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sin 90° = 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85950"/>
            <a:ext cx="5162550" cy="609600"/>
          </a:xfrm>
          <a:prstGeom prst="roundRect">
            <a:avLst>
              <a:gd name="adj" fmla="val 750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cos 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Adjacent / hypotenuse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Falls from 0° to 90°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cos 0° = 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sin vs cos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Check your understanding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Write sin θ in terms of sides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Find tan 45°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If sin θ = 1/2, find θ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 ladder makes 60° with the ground; find the height it reaches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Clinometer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Make one from a protractor and a straw.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736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Measure the school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Find the flagpole height.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185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Value bingo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Bingo with standard values.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Activity time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Exercise 8.1, questions 1–5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Prove sin²θ + cos²θ = 1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Estimate the height of a building near home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Our Indian Constitution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762000"/>
            <a:ext cx="95250" cy="533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33500" y="1143000"/>
            <a:ext cx="8778240" cy="3810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Rights, duties and how our democracy works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3500" y="52387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Lesson 4 · Our Indian Constitution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696200" y="1885950"/>
            <a:ext cx="3733800" cy="3962400"/>
          </a:xfrm>
          <a:prstGeom prst="roundRect">
            <a:avLst>
              <a:gd name="adj" fmla="val 204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62900" y="2152650"/>
            <a:ext cx="3200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3"/>
                </a:solidFill>
                <a:latin typeface="+mn-lt"/>
              </a:rPr>
              <a:t>YOU ALREADY KNOW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62900" y="2552700"/>
            <a:ext cx="3200400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India became a republic on 26 January 1950.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640080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Know why a country needs a constitution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List key features of our Constitution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Explain Fundamental Rights and Duties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Understand the role of citizens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oundRect">
            <a:avLst>
              <a:gd name="adj" fmla="val 28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 / picture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950" b="1" i="0">
                <a:solidFill>
                  <a:schemeClr val="tx1"/>
                </a:solidFill>
                <a:latin typeface="+mj-lt"/>
              </a:rPr>
              <a:t>A constitution is the supreme law that guides how a country is governed.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It sets out the powers of government, protects citizens' rights and lists their duties. The Indian Constitution is the longest written constitution in the world.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Why a constitution?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Preamble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introduction stating the Constitution's ideals.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736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Fundamental Rights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Basic rights guaranteed to citizens.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185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Fundamental Duties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Responsibilities every citizen should follow.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terms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Bill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 proposal is introduced</a:t>
            </a:r>
          </a:p>
        </p:txBody>
      </p:sp>
      <p:sp>
        <p:nvSpPr>
          <p:cNvPr id="9" name="Oval 8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Debate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Both Houses discuss it</a:t>
            </a:r>
          </a:p>
        </p:txBody>
      </p:sp>
      <p:sp>
        <p:nvSpPr>
          <p:cNvPr id="14" name="Oval 13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Vote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Majority approval</a:t>
            </a:r>
          </a:p>
        </p:txBody>
      </p:sp>
      <p:sp>
        <p:nvSpPr>
          <p:cNvPr id="19" name="Oval 18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Assent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 President signs it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How a law is made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Right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What it means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Example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Equality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Equal before law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discrimination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Freedom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Speech, movement, work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Express opinions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Education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Culture and education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Learn your language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Research the remaining rights for homework.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Some Fundamental Rights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900" b="1" i="0">
                <a:solidFill>
                  <a:schemeClr val="accent3"/>
                </a:solidFill>
                <a:latin typeface="+mj-lt"/>
              </a:rPr>
              <a:t>26 Nov 1949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Constitution adopted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3"/>
                </a:solidFill>
                <a:latin typeface="+mj-lt"/>
              </a:rPr>
              <a:t>22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languages in the Eighth Schedule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3"/>
                </a:solidFill>
                <a:latin typeface="+mj-lt"/>
              </a:rPr>
              <a:t>11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Fundamental Duties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Did you know?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oundRect">
            <a:avLst>
              <a:gd name="adj" fmla="val 310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Voting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Adults elect leaders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oundRect">
            <a:avLst>
              <a:gd name="adj" fmla="val 310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Courts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Protect our rights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oundRect">
            <a:avLst>
              <a:gd name="adj" fmla="val 310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School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Right to education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Real-life examples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885950"/>
            <a:ext cx="5162550" cy="609600"/>
          </a:xfrm>
          <a:prstGeom prst="roundRect">
            <a:avLst>
              <a:gd name="adj" fmla="val 7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Rights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What we are entitled to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Protected by courts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e.g. freedom of speech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85950"/>
            <a:ext cx="5162550" cy="609600"/>
          </a:xfrm>
          <a:prstGeom prst="roundRect">
            <a:avLst>
              <a:gd name="adj" fmla="val 750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Duties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What we owe the nation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Moral responsibility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e.g. respect the flag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Rights and duties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Check your understanding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When did the Constitution come into force?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Name three Fundamental Rights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What is the Preamble?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Name a duty you follow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Class constitution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Write five rules and rights for your class.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736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500" b="1" i="0">
                <a:solidFill>
                  <a:schemeClr val="tx1"/>
                </a:solidFill>
                <a:latin typeface="+mj-lt"/>
              </a:rPr>
              <a:t>Mock parliament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Debate and vote on a class bill.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185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Rights poster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Illustrate one right.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Activity time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Read the Preamble and list key words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Write about one duty you practise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Ask an adult about voting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195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Questions and discussion.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eacher-194">
  <a:themeElements>
    <a:clrScheme name="Morphiq teacher-194">
      <a:dk1>
        <a:srgbClr val="0F2B33"/>
      </a:dk1>
      <a:lt1>
        <a:srgbClr val="F2FBFC"/>
      </a:lt1>
      <a:dk2>
        <a:srgbClr val="4B666D"/>
      </a:dk2>
      <a:lt2>
        <a:srgbClr val="D9F2F5"/>
      </a:lt2>
      <a:accent1>
        <a:srgbClr val="00A6B8"/>
      </a:accent1>
      <a:accent2>
        <a:srgbClr val="FF6F59"/>
      </a:accent2>
      <a:accent3>
        <a:srgbClr val="254E70"/>
      </a:accent3>
      <a:accent4>
        <a:srgbClr val="F9C80E"/>
      </a:accent4>
      <a:accent5>
        <a:srgbClr val="C6ECF0"/>
      </a:accent5>
      <a:accent6>
        <a:srgbClr val="CEDADC"/>
      </a:accent6>
      <a:hlink>
        <a:srgbClr val="00A6B8"/>
      </a:hlink>
      <a:folHlink>
        <a:srgbClr val="FF6F59"/>
      </a:folHlink>
    </a:clrScheme>
    <a:fontScheme name="Morphiq teacher-194">
      <a:majorFont>
        <a:latin typeface="Lexend"/>
        <a:ea typeface=""/>
        <a:cs typeface=""/>
      </a:majorFont>
      <a:minorFont>
        <a:latin typeface="Lexe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Term Lesson Pack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