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COMPLETE LESSON BUNDLE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COMPLETE LESSON BUNDLE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COMPLETE LESSON BUNDLE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COMPLETE LESSON BUNDLE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10705795" y="3033979"/>
            <a:ext cx="395021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527181" y="3700577"/>
            <a:ext cx="342098" cy="19751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10039198" y="4188560"/>
            <a:ext cx="197510" cy="34209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9372600" y="4367174"/>
            <a:ext cx="0" cy="395021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8508492" y="4188560"/>
            <a:ext cx="197510" cy="34209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7875921" y="3700577"/>
            <a:ext cx="342098" cy="197510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7644384" y="3033979"/>
            <a:ext cx="395021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7875921" y="2169871"/>
            <a:ext cx="342098" cy="197511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H="1" flipV="1">
            <a:off x="8508492" y="1537300"/>
            <a:ext cx="197510" cy="34209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372600" y="1305763"/>
            <a:ext cx="0" cy="395021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039198" y="1537300"/>
            <a:ext cx="197510" cy="34209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527181" y="2169871"/>
            <a:ext cx="342098" cy="197511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8385048" y="2046427"/>
            <a:ext cx="1975104" cy="19751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957828" y="3824021"/>
            <a:ext cx="829544" cy="49377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918326" y="4337548"/>
            <a:ext cx="908548" cy="128382"/>
          </a:xfrm>
          <a:prstGeom prst="roundRect">
            <a:avLst>
              <a:gd name="adj" fmla="val 22257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918326" y="4535058"/>
            <a:ext cx="908548" cy="128382"/>
          </a:xfrm>
          <a:prstGeom prst="roundRect">
            <a:avLst>
              <a:gd name="adj" fmla="val 22257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8918326" y="4732569"/>
            <a:ext cx="908548" cy="128382"/>
          </a:xfrm>
          <a:prstGeom prst="roundRect">
            <a:avLst>
              <a:gd name="adj" fmla="val 22257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3" name="Connector 22"/>
          <p:cNvCxnSpPr/>
          <p:nvPr/>
        </p:nvCxnSpPr>
        <p:spPr>
          <a:xfrm>
            <a:off x="9125712" y="3132734"/>
            <a:ext cx="246888" cy="34564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4" name="Connector 23"/>
          <p:cNvCxnSpPr/>
          <p:nvPr/>
        </p:nvCxnSpPr>
        <p:spPr>
          <a:xfrm flipV="1">
            <a:off x="9372600" y="3132734"/>
            <a:ext cx="246888" cy="34564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5" name="TextBox 24"/>
          <p:cNvSpPr txBox="1"/>
          <p:nvPr/>
        </p:nvSpPr>
        <p:spPr>
          <a:xfrm>
            <a:off x="762000" y="8572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TEACHER RESOURCE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0632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MODULES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0632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5064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EDITION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5064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500" b="1" i="0" spc="50">
                <a:solidFill>
                  <a:schemeClr val="tx1"/>
                </a:solidFill>
                <a:latin typeface="+mj-lt"/>
              </a:rPr>
              <a:t>COMPLETE LESSON BUNDLE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Ready-to-teach lessons across subjects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Fractions Made Easy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Healthy Food Habits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Light and Shadows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Trigonometry Basics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LESSONS IN THIS PACK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 spc="50">
                <a:solidFill>
                  <a:schemeClr val="tx1"/>
                </a:solidFill>
                <a:latin typeface="+mj-lt"/>
              </a:rPr>
              <a:t>FRACTIONS MADE EASY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Parts of a whole, equivalent fractions and comparing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Lesson 1 · Fractions Made Easy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1</a:t>
            </a:r>
          </a:p>
        </p:txBody>
      </p:sp>
      <p:sp>
        <p:nvSpPr>
          <p:cNvPr id="5" name="Rectangle 4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YOU ALREADY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How to divide a shape into equal parts.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Understand a fraction as part of a whole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Find equivalent fractions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Compare fractions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fractions in everyday problems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1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A fraction shows equal parts of a whole.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bottom number (denominator) tells how many equal parts the whole is cut into. The top number (numerator) tells how many parts we take.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WHAT IS A FRACTION?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1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Numerator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number of parts we take.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Denominator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number of equal parts in the whole.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Equivalent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Different fractions with the same value.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1</a:t>
            </a:r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Pick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Start with 1/2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Multiply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Top and bottom by the same number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Check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2/4, 3/6, 4/8 all equal 1/2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Draw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Shade shapes to prove 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FINDING EQUIVALENT FRACTIONS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Fraction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Picture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Compared with 1/2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1/4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One of four parts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3/4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 of four parts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Bigger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2/4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Two of four parts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Equal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Draw each fraction to check.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COMPARING WITH ONE HALF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1/2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the most common fraction in recipes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hundredths make one whole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4,000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years of fractions in history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1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Sharing food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Pizza, rotis and fruit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Half an hour, quarter past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Money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50 paise is half a rupee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REAL-LIFE EXAMPLES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1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1625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Proper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Numerator smaller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Less than one whole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e.g. 3/5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85950"/>
            <a:ext cx="51625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Improper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Numerator bigger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More than one whole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e.g. 7/4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PROPER VS IMPROPER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Which is bigger: 3/8 or 5/8?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Write two fractions equal to 1/3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fraction of an hour is 15 minutes?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Shade 2/5 of a rectangle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1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Fraction strips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Cut strips into halves, quarters and eighths.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Pizza maths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Share paper pizzas fairly.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Fraction hunt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fractions around the classroom.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Exercise 4.2, questions 1–6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Find three fractions at home and draw them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Make a fraction wall chart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6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 spc="50">
                <a:solidFill>
                  <a:schemeClr val="tx1"/>
                </a:solidFill>
                <a:latin typeface="+mj-lt"/>
              </a:rPr>
              <a:t>HEALTHY FOOD HABITS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Balanced diet, nutrients and smart choices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Lesson 2 · Healthy Food Habits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2</a:t>
            </a:r>
          </a:p>
        </p:txBody>
      </p:sp>
      <p:sp>
        <p:nvSpPr>
          <p:cNvPr id="5" name="Rectangle 4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YOU ALREADY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 need food to grow and play.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Name the food groups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Know why we need a balanced diet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Choose healthy snacks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Practise good eating habits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2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A balanced diet has the right amount of every food group.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Grains give energy, dal and milk help us grow, fruits and vegetables keep us healthy, and water helps everything work.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 BALANCED PLATE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2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Carbohydrates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Energy foods like rice and roti.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Proteins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Body-building foods like dal and eggs.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Vitamins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Protective foods like fruits.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2</a:t>
            </a:r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Half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Fruits and vegetables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Quarter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Rice, roti or millets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Quarter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Dal, paneer or eggs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Side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Curd and water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BUILD A HEALTHY PLATE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2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Group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Gives us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Examples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Energy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Power to play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Rice, roti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Body-building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Dal, milk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Protective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Good health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Fruits, greens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Draw one food for each group.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FOOD GROUPS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glasses of water a day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colours of food daily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our body is water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2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Lunch box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Roti, sabzi and fruit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Snacks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Chana instead of chips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Festivals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Sweets in small bites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REAL-LIFE EXAMPLES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2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1625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Healthy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Fruit, sprouts, curd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Energy that lasts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Helps you grow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85950"/>
            <a:ext cx="51625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Junk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Chips, soda, candy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Quick energy, then tired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Bad for teeth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HEALTHY OR JUNK?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Name two energy foods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do we need water?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Pick the healthy snack: chips or banana?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colours did you eat today?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2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Plate 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Make a paper balanced plate.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Food sort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Sort pictures into groups.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Taste test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Try a new fruit together.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Draw your dinner plate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Keep a one-week food chart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Ask family for a healthy recipe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 spc="50">
                <a:solidFill>
                  <a:schemeClr val="tx1"/>
                </a:solidFill>
                <a:latin typeface="+mj-lt"/>
              </a:rPr>
              <a:t>LIGHT AND SHADOWS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How light travels and why shadows form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Lesson 3 · Light and Shadows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3</a:t>
            </a:r>
          </a:p>
        </p:txBody>
      </p:sp>
      <p:sp>
        <p:nvSpPr>
          <p:cNvPr id="5" name="Rectangle 4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YOU ALREADY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Light comes from sources like the sun and bulbs.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Explain that light travels in straight lines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Classify transparent, translucent and opaque materials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Explain how shadows form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Describe a pinhole camera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3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Light moves in straight lines called rays.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When an opaque object blocks light, a dark area forms behind it — a shadow. Its size depends on the distances between the light, the object and the screen.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LIGHT TRAVELS IN STRAIGHT LINES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3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Transparent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Lets almost all light through, e.g. glass.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Translucent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Lets some light through, e.g. butter paper.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Opaque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Blocks light completely, e.g. wood.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3</a:t>
            </a:r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Box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Take a small closed box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Pinhole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Make a tiny hole on one side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Screen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Fix tracing paper opposite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Observe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See an upside-down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MAKE A PINHOLE CAMERA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3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Material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Shadow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Glass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Transparent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Very faint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Oiled paper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Translucent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Light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Cardboard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Opaque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Dark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Test your own materials with a torch.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MATERIALS AND LIGHT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200" b="1" i="0">
                <a:solidFill>
                  <a:schemeClr val="accent1"/>
                </a:solidFill>
                <a:latin typeface="+mj-lt"/>
              </a:rPr>
              <a:t>3 lakh km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light travels each second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 min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for sunlight to reach Earth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Upside down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pinhole camera images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3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Sundials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Shadows tell the time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Shadow puppets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Light and hands tell stories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Eclipses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Moon's shadow on Earth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REAL-LIFE EXAMPLES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3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1625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Shadow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Always dark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colour or detail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Light is blocked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85950"/>
            <a:ext cx="51625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Mirror image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Colour and detail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Light is reflected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Same way up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SHADOW VS MIRROR IMAGE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do shadows form?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Name one translucent material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When is your shadow shortest?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is a pinhole image upside down?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3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Shadow tracing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Trace a friend's shadow at three times of day.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Material test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Sort objects with a torch.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Pinhole camera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Build one in groups.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Draw how a shadow forms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List five opaque objects at home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Write about an eclipse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 spc="50">
                <a:solidFill>
                  <a:schemeClr val="tx1"/>
                </a:solidFill>
                <a:latin typeface="+mj-lt"/>
              </a:rPr>
              <a:t>TRIGONOMETRY BASICS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Sine, cosine and tangent in right triangles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Lesson 4 · Trigonometry Basics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4</a:t>
            </a:r>
          </a:p>
        </p:txBody>
      </p:sp>
      <p:sp>
        <p:nvSpPr>
          <p:cNvPr id="5" name="Rectangle 4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YOU ALREADY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Pythagoras theorem and similar triangles.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Name the sides of a right triangle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Define sin, cos and tan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Recall standard angle values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Solve height and distance problems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4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Trigonometric ratios compare the sides of a right triangle.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For an angle θ: sin θ = opposite/hypotenuse, cos θ = adjacent/hypotenuse, tan θ = opposite/adjacent. The ratios are the same for every triangle with that angle.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RATIOS IN A RIGHT TRIANGLE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4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Hypotenuse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longest side, opposite the right angle.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Opposite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side facing angle θ.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Adjacent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side next to θ.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4</a:t>
            </a:r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Draw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Sketch the triangle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Label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Mark θ and the known side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sin, cos or tan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Solve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Rearrange and calculate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SOLVING A HEIGHT PROBLEM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Angle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sin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cos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tan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30°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√3/2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1/√3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45°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1/√2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1/√2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60°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√3/2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√3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Learn these with the hand trick.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STANDARD VALUES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2,000+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years of trigonometry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400" b="1" i="0">
                <a:solidFill>
                  <a:schemeClr val="accent1"/>
                </a:solidFill>
                <a:latin typeface="+mj-lt"/>
              </a:rPr>
              <a:t>SOH-CAH-TOA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the classic memory aid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GPS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uses trigonometry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4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Roofs and ramps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Navigation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Ships and aircraft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Surveying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Heights of buildings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REAL-LIFE EXAMPLES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4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1625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sin 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Opposite / hypotenuse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Rises from 0° to 90°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sin 90° = 1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85950"/>
            <a:ext cx="51625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cos 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Adjacent / hypotenuse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Falls from 0° to 90°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cos 0° = 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SIN VS COS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Write sin θ in terms of sides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Find tan 45°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If sin θ = 1/2, find θ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 ladder makes 60° with the ground; find the height it reaches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4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Clinometer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Make one from a protractor and a straw.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50" b="1" i="0">
                <a:solidFill>
                  <a:schemeClr val="tx1"/>
                </a:solidFill>
                <a:latin typeface="+mj-lt"/>
              </a:rPr>
              <a:t>Measure the school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the flagpole height.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Value bingo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Bingo with standard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LESSON 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Exercise 8.1, questions 1–5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Prove sin²θ + cos²θ = 1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Estimate the height of a building near home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226394" y="2880360"/>
            <a:ext cx="526694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988241" y="3769157"/>
            <a:ext cx="456131" cy="263347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337597" y="4419801"/>
            <a:ext cx="263347" cy="456131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448800" y="4657954"/>
            <a:ext cx="0" cy="526694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8296656" y="4419801"/>
            <a:ext cx="263347" cy="456131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7453228" y="3769157"/>
            <a:ext cx="456131" cy="263347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7144512" y="2880360"/>
            <a:ext cx="526694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7453228" y="1728216"/>
            <a:ext cx="456131" cy="263347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296656" y="884788"/>
            <a:ext cx="263347" cy="456131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448800" y="576072"/>
            <a:ext cx="0" cy="526694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337597" y="884788"/>
            <a:ext cx="263347" cy="456131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988241" y="1728216"/>
            <a:ext cx="456131" cy="263347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8132064" y="1563624"/>
            <a:ext cx="2633472" cy="263347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895771" y="3933749"/>
            <a:ext cx="1106058" cy="6583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843101" y="4618452"/>
            <a:ext cx="1211397" cy="171176"/>
          </a:xfrm>
          <a:prstGeom prst="roundRect">
            <a:avLst>
              <a:gd name="adj" fmla="val 1669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843101" y="4881799"/>
            <a:ext cx="1211397" cy="171176"/>
          </a:xfrm>
          <a:prstGeom prst="roundRect">
            <a:avLst>
              <a:gd name="adj" fmla="val 1669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843101" y="5145146"/>
            <a:ext cx="1211397" cy="171176"/>
          </a:xfrm>
          <a:prstGeom prst="roundRect">
            <a:avLst>
              <a:gd name="adj" fmla="val 1669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9119616" y="3012034"/>
            <a:ext cx="329184" cy="460857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448800" y="3012034"/>
            <a:ext cx="329184" cy="460857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762000" y="504825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000" y="533400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51816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 spc="5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5181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195">
  <a:themeElements>
    <a:clrScheme name="Morphiq teacher-195">
      <a:dk1>
        <a:srgbClr val="2A2222"/>
      </a:dk1>
      <a:lt1>
        <a:srgbClr val="FBF6F2"/>
      </a:lt1>
      <a:dk2>
        <a:srgbClr val="6E615E"/>
      </a:dk2>
      <a:lt2>
        <a:srgbClr val="F2E6DE"/>
      </a:lt2>
      <a:accent1>
        <a:srgbClr val="B76E79"/>
      </a:accent1>
      <a:accent2>
        <a:srgbClr val="C9A96E"/>
      </a:accent2>
      <a:accent3>
        <a:srgbClr val="3E3A4F"/>
      </a:accent3>
      <a:accent4>
        <a:srgbClr val="8A9A8B"/>
      </a:accent4>
      <a:accent5>
        <a:srgbClr val="EFDEDC"/>
      </a:accent5>
      <a:accent6>
        <a:srgbClr val="DAD4D1"/>
      </a:accent6>
      <a:hlink>
        <a:srgbClr val="B76E79"/>
      </a:hlink>
      <a:folHlink>
        <a:srgbClr val="C9A96E"/>
      </a:folHlink>
    </a:clrScheme>
    <a:fontScheme name="Morphiq teacher-195">
      <a:majorFont>
        <a:latin typeface="Josefin Sans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Complete Lesson Bundle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