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2000" y="762000"/>
            <a:ext cx="10668000" cy="53340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63256" y="2374666"/>
            <a:ext cx="336042" cy="29745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763256" y="2072228"/>
            <a:ext cx="336042" cy="302438"/>
          </a:xfrm>
          <a:custGeom>
            <a:avLst/>
            <a:gdLst/>
            <a:ahLst/>
            <a:cxnLst/>
            <a:rect l="l" t="t" r="r" b="b"/>
            <a:pathLst>
              <a:path w="336042" h="302438">
                <a:moveTo>
                  <a:pt x="0" y="302438"/>
                </a:moveTo>
                <a:lnTo>
                  <a:pt x="168021" y="0"/>
                </a:lnTo>
                <a:lnTo>
                  <a:pt x="336042" y="3024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74150" y="2072228"/>
            <a:ext cx="114254" cy="100813"/>
          </a:xfrm>
          <a:custGeom>
            <a:avLst/>
            <a:gdLst/>
            <a:ahLst/>
            <a:cxnLst/>
            <a:rect l="l" t="t" r="r" b="b"/>
            <a:pathLst>
              <a:path w="114254" h="100813">
                <a:moveTo>
                  <a:pt x="0" y="100813"/>
                </a:moveTo>
                <a:lnTo>
                  <a:pt x="57127" y="0"/>
                </a:lnTo>
                <a:lnTo>
                  <a:pt x="114254" y="1008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63256" y="5181219"/>
            <a:ext cx="336042" cy="16802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360664" y="2875369"/>
            <a:ext cx="336042" cy="24738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360664" y="2572931"/>
            <a:ext cx="336042" cy="302438"/>
          </a:xfrm>
          <a:custGeom>
            <a:avLst/>
            <a:gdLst/>
            <a:ahLst/>
            <a:cxnLst/>
            <a:rect l="l" t="t" r="r" b="b"/>
            <a:pathLst>
              <a:path w="336042" h="302438">
                <a:moveTo>
                  <a:pt x="0" y="302438"/>
                </a:moveTo>
                <a:lnTo>
                  <a:pt x="168021" y="0"/>
                </a:lnTo>
                <a:lnTo>
                  <a:pt x="336042" y="3024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471558" y="2572931"/>
            <a:ext cx="114254" cy="100813"/>
          </a:xfrm>
          <a:custGeom>
            <a:avLst/>
            <a:gdLst/>
            <a:ahLst/>
            <a:cxnLst/>
            <a:rect l="l" t="t" r="r" b="b"/>
            <a:pathLst>
              <a:path w="114254" h="100813">
                <a:moveTo>
                  <a:pt x="0" y="100813"/>
                </a:moveTo>
                <a:lnTo>
                  <a:pt x="57127" y="0"/>
                </a:lnTo>
                <a:lnTo>
                  <a:pt x="114254" y="1008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360664" y="5181219"/>
            <a:ext cx="336042" cy="16802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958072" y="2526806"/>
            <a:ext cx="336042" cy="282243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958072" y="2224368"/>
            <a:ext cx="336042" cy="302438"/>
          </a:xfrm>
          <a:custGeom>
            <a:avLst/>
            <a:gdLst/>
            <a:ahLst/>
            <a:cxnLst/>
            <a:rect l="l" t="t" r="r" b="b"/>
            <a:pathLst>
              <a:path w="336042" h="302438">
                <a:moveTo>
                  <a:pt x="0" y="302438"/>
                </a:moveTo>
                <a:lnTo>
                  <a:pt x="168021" y="0"/>
                </a:lnTo>
                <a:lnTo>
                  <a:pt x="336042" y="3024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068966" y="2224368"/>
            <a:ext cx="114254" cy="100813"/>
          </a:xfrm>
          <a:custGeom>
            <a:avLst/>
            <a:gdLst/>
            <a:ahLst/>
            <a:cxnLst/>
            <a:rect l="l" t="t" r="r" b="b"/>
            <a:pathLst>
              <a:path w="114254" h="100813">
                <a:moveTo>
                  <a:pt x="0" y="100813"/>
                </a:moveTo>
                <a:lnTo>
                  <a:pt x="57127" y="0"/>
                </a:lnTo>
                <a:lnTo>
                  <a:pt x="114254" y="1008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58072" y="5181219"/>
            <a:ext cx="336042" cy="16802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555480" y="2634034"/>
            <a:ext cx="336042" cy="271520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555480" y="2331596"/>
            <a:ext cx="336042" cy="302438"/>
          </a:xfrm>
          <a:custGeom>
            <a:avLst/>
            <a:gdLst/>
            <a:ahLst/>
            <a:cxnLst/>
            <a:rect l="l" t="t" r="r" b="b"/>
            <a:pathLst>
              <a:path w="336042" h="302438">
                <a:moveTo>
                  <a:pt x="0" y="302438"/>
                </a:moveTo>
                <a:lnTo>
                  <a:pt x="168021" y="0"/>
                </a:lnTo>
                <a:lnTo>
                  <a:pt x="336042" y="3024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666374" y="2331596"/>
            <a:ext cx="114254" cy="100813"/>
          </a:xfrm>
          <a:custGeom>
            <a:avLst/>
            <a:gdLst/>
            <a:ahLst/>
            <a:cxnLst/>
            <a:rect l="l" t="t" r="r" b="b"/>
            <a:pathLst>
              <a:path w="114254" h="100813">
                <a:moveTo>
                  <a:pt x="0" y="100813"/>
                </a:moveTo>
                <a:lnTo>
                  <a:pt x="57127" y="0"/>
                </a:lnTo>
                <a:lnTo>
                  <a:pt x="114254" y="10081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555480" y="5181219"/>
            <a:ext cx="336042" cy="16802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152888" y="3114291"/>
            <a:ext cx="336042" cy="223494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152888" y="2811854"/>
            <a:ext cx="336042" cy="302437"/>
          </a:xfrm>
          <a:custGeom>
            <a:avLst/>
            <a:gdLst/>
            <a:ahLst/>
            <a:cxnLst/>
            <a:rect l="l" t="t" r="r" b="b"/>
            <a:pathLst>
              <a:path w="336042" h="302437">
                <a:moveTo>
                  <a:pt x="0" y="302437"/>
                </a:moveTo>
                <a:lnTo>
                  <a:pt x="168021" y="0"/>
                </a:lnTo>
                <a:lnTo>
                  <a:pt x="336042" y="3024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263782" y="2811854"/>
            <a:ext cx="114254" cy="100812"/>
          </a:xfrm>
          <a:custGeom>
            <a:avLst/>
            <a:gdLst/>
            <a:ahLst/>
            <a:cxnLst/>
            <a:rect l="l" t="t" r="r" b="b"/>
            <a:pathLst>
              <a:path w="114254" h="100812">
                <a:moveTo>
                  <a:pt x="0" y="100812"/>
                </a:moveTo>
                <a:lnTo>
                  <a:pt x="57127" y="0"/>
                </a:lnTo>
                <a:lnTo>
                  <a:pt x="114254" y="100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152888" y="5181219"/>
            <a:ext cx="336042" cy="168021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38250" y="12382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ENGLISH · CLASS 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8250" y="5143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Teacher Name   ·   4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524000"/>
            <a:ext cx="55778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>
                <a:solidFill>
                  <a:schemeClr val="bg1"/>
                </a:solidFill>
                <a:latin typeface="+mj-lt"/>
              </a:rPr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381500"/>
            <a:ext cx="5334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Nouns, verbs, adjectives and their friends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TODAY'S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96200" y="1885950"/>
            <a:ext cx="3733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What a sentence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eight parts of speech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Identify nouns, verbs and adjectives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adjectives to make writing vivid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correct sentences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Every word in a sentence has a job. What job does "quickly" do?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Think about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Each word in a sentence plays a role.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Nouns name things, verbs show action, adjectives describe nouns and adverbs describe verbs. Knowing these jobs helps us write clear, colourful sentences.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Words have jobs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VOCABULARY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person, place, animal or thing.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 action or a state of being.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word that describes a noun.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STEP BY STEP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 the sentence aloud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Who or what? — the noun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happens? — the verb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Describe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kind? — the adjective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Finding the parts of speech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COMPARE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Part of speech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Job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Names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dog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Shows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Adverb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Tells how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quickly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Add your own row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Examples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FUN FACTS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parts of speech in English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words we use is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"Set"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has hundreds of meanings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CONNECT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Adjectives paint pictures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Instructions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Verbs tell us what to do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Labels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Nouns name everything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THINK DEEPER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1625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Adjective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Describes a noun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 happy child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Answers "what kind?"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51625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Adverb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Describes a verb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Sang happily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Answers "how?"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Adjective or adverb?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QUICK QUIZ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the noun: "The red kite flew high."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three action verbs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Add an adjective: "The ___ elephant"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Is "slowly" an adjective or an adverb?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GROUP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Word sort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cards into noun, verb and adjective boxes.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Silly sentences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funny sentences from random cards.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Describe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Describe a mystery object with five adjectives.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PRACTICE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Underline nouns and verbs in a short story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five sentences with adjectives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a parts-of-speech poster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Teacher Name   ·   Class 4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lesson: Pronouns and prepositions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1">
  <a:themeElements>
    <a:clrScheme name="Morphiq teacher-581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teacher-581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Speech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