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042099" y="2426141"/>
            <a:ext cx="526694" cy="388321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042099" y="1952116"/>
            <a:ext cx="526695" cy="474025"/>
          </a:xfrm>
          <a:custGeom>
            <a:avLst/>
            <a:gdLst/>
            <a:ahLst/>
            <a:cxnLst/>
            <a:rect l="l" t="t" r="r" b="b"/>
            <a:pathLst>
              <a:path w="526695" h="474025">
                <a:moveTo>
                  <a:pt x="0" y="474025"/>
                </a:moveTo>
                <a:lnTo>
                  <a:pt x="263347" y="0"/>
                </a:lnTo>
                <a:lnTo>
                  <a:pt x="526695" y="474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215908" y="1952116"/>
            <a:ext cx="179076" cy="158008"/>
          </a:xfrm>
          <a:custGeom>
            <a:avLst/>
            <a:gdLst/>
            <a:ahLst/>
            <a:cxnLst/>
            <a:rect l="l" t="t" r="r" b="b"/>
            <a:pathLst>
              <a:path w="179076" h="158008">
                <a:moveTo>
                  <a:pt x="0" y="158008"/>
                </a:moveTo>
                <a:lnTo>
                  <a:pt x="89538" y="0"/>
                </a:lnTo>
                <a:lnTo>
                  <a:pt x="179076" y="1580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42099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78445" y="2678771"/>
            <a:ext cx="526694" cy="363058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978445" y="2204746"/>
            <a:ext cx="526694" cy="474025"/>
          </a:xfrm>
          <a:custGeom>
            <a:avLst/>
            <a:gdLst/>
            <a:ahLst/>
            <a:cxnLst/>
            <a:rect l="l" t="t" r="r" b="b"/>
            <a:pathLst>
              <a:path w="526694" h="474025">
                <a:moveTo>
                  <a:pt x="0" y="474025"/>
                </a:moveTo>
                <a:lnTo>
                  <a:pt x="263347" y="0"/>
                </a:lnTo>
                <a:lnTo>
                  <a:pt x="526694" y="474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8152254" y="2204746"/>
            <a:ext cx="179076" cy="158008"/>
          </a:xfrm>
          <a:custGeom>
            <a:avLst/>
            <a:gdLst/>
            <a:ahLst/>
            <a:cxnLst/>
            <a:rect l="l" t="t" r="r" b="b"/>
            <a:pathLst>
              <a:path w="179076" h="158008">
                <a:moveTo>
                  <a:pt x="0" y="158008"/>
                </a:moveTo>
                <a:lnTo>
                  <a:pt x="89538" y="0"/>
                </a:lnTo>
                <a:lnTo>
                  <a:pt x="179076" y="1580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78445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914790" y="2685613"/>
            <a:ext cx="526694" cy="362374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914790" y="2211588"/>
            <a:ext cx="526695" cy="474025"/>
          </a:xfrm>
          <a:custGeom>
            <a:avLst/>
            <a:gdLst/>
            <a:ahLst/>
            <a:cxnLst/>
            <a:rect l="l" t="t" r="r" b="b"/>
            <a:pathLst>
              <a:path w="526695" h="474025">
                <a:moveTo>
                  <a:pt x="0" y="474025"/>
                </a:moveTo>
                <a:lnTo>
                  <a:pt x="263348" y="0"/>
                </a:lnTo>
                <a:lnTo>
                  <a:pt x="526695" y="474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088600" y="2211588"/>
            <a:ext cx="179076" cy="158009"/>
          </a:xfrm>
          <a:custGeom>
            <a:avLst/>
            <a:gdLst/>
            <a:ahLst/>
            <a:cxnLst/>
            <a:rect l="l" t="t" r="r" b="b"/>
            <a:pathLst>
              <a:path w="179076" h="158009">
                <a:moveTo>
                  <a:pt x="0" y="158009"/>
                </a:moveTo>
                <a:lnTo>
                  <a:pt x="89538" y="0"/>
                </a:lnTo>
                <a:lnTo>
                  <a:pt x="179076" y="15800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14790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851136" y="2990772"/>
            <a:ext cx="526694" cy="33185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851136" y="2516747"/>
            <a:ext cx="526694" cy="474025"/>
          </a:xfrm>
          <a:custGeom>
            <a:avLst/>
            <a:gdLst/>
            <a:ahLst/>
            <a:cxnLst/>
            <a:rect l="l" t="t" r="r" b="b"/>
            <a:pathLst>
              <a:path w="526694" h="474025">
                <a:moveTo>
                  <a:pt x="0" y="474025"/>
                </a:moveTo>
                <a:lnTo>
                  <a:pt x="263347" y="0"/>
                </a:lnTo>
                <a:lnTo>
                  <a:pt x="526694" y="474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024945" y="2516747"/>
            <a:ext cx="179076" cy="158008"/>
          </a:xfrm>
          <a:custGeom>
            <a:avLst/>
            <a:gdLst/>
            <a:ahLst/>
            <a:cxnLst/>
            <a:rect l="l" t="t" r="r" b="b"/>
            <a:pathLst>
              <a:path w="179076" h="158008">
                <a:moveTo>
                  <a:pt x="0" y="158008"/>
                </a:moveTo>
                <a:lnTo>
                  <a:pt x="89538" y="0"/>
                </a:lnTo>
                <a:lnTo>
                  <a:pt x="179076" y="1580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851136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87482" y="2303663"/>
            <a:ext cx="526694" cy="40056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87482" y="1829638"/>
            <a:ext cx="526694" cy="474025"/>
          </a:xfrm>
          <a:custGeom>
            <a:avLst/>
            <a:gdLst/>
            <a:ahLst/>
            <a:cxnLst/>
            <a:rect l="l" t="t" r="r" b="b"/>
            <a:pathLst>
              <a:path w="526694" h="474025">
                <a:moveTo>
                  <a:pt x="0" y="474025"/>
                </a:moveTo>
                <a:lnTo>
                  <a:pt x="263347" y="0"/>
                </a:lnTo>
                <a:lnTo>
                  <a:pt x="526694" y="4740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61291" y="1829638"/>
            <a:ext cx="179076" cy="158008"/>
          </a:xfrm>
          <a:custGeom>
            <a:avLst/>
            <a:gdLst/>
            <a:ahLst/>
            <a:cxnLst/>
            <a:rect l="l" t="t" r="r" b="b"/>
            <a:pathLst>
              <a:path w="179076" h="158008">
                <a:moveTo>
                  <a:pt x="0" y="158008"/>
                </a:moveTo>
                <a:lnTo>
                  <a:pt x="89538" y="0"/>
                </a:lnTo>
                <a:lnTo>
                  <a:pt x="179076" y="1580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87482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COMPUTER SCIENCE · CLASS 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9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900" b="0" i="0">
                <a:solidFill>
                  <a:schemeClr val="tx1"/>
                </a:solidFill>
                <a:latin typeface="+mj-lt"/>
              </a:rPr>
              <a:t>Introduction to Python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Your first programs: print, variables and input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YOU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How to open and save files.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and run a Python program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values in variables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Take input from the user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Do simple calculations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Can you make a computer greet you by name?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program is a list of instructions a computer follows.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Python reads lines from top to bottom. print() shows output, variables remember values and input() asks the user for information.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What is a program?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Variable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named box that stores a value.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Text inside quotes, e.g. "Hello".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Integer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whole number, e.g. 42.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Open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IDLE or an online editor</a:t>
            </a:r>
          </a:p>
        </p:txBody>
      </p:sp>
      <p:sp>
        <p:nvSpPr>
          <p:cNvPr id="10" name="Oval 9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name = input("Name? ")</a:t>
            </a:r>
          </a:p>
        </p:txBody>
      </p:sp>
      <p:sp>
        <p:nvSpPr>
          <p:cNvPr id="15" name="Oval 14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Print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print("Hello", name)</a:t>
            </a:r>
          </a:p>
        </p:txBody>
      </p:sp>
      <p:sp>
        <p:nvSpPr>
          <p:cNvPr id="20" name="Oval 19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Run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Press F5 and test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Your first program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Use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Counting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float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3.14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Measuring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"Asha"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Text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Use type() to check any value.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Data types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1991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Python first released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#1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language for beginners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Not a snake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named after a comedy show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Games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quiz games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Science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Data and graphs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Websites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Back-end servers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print() do?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your age in a variable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is text put in quotes?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is 3 + 4 * 2?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Greeting bot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Ask name and age, print a message.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Calculator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Add two numbers from input.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Bug hunt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Fix five broken programs.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Print your timetable with Python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Convert Celsius to Fahrenheit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three errors and note the messages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63968" y="2120551"/>
            <a:ext cx="493776" cy="418880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63968" y="1676153"/>
            <a:ext cx="493776" cy="444398"/>
          </a:xfrm>
          <a:custGeom>
            <a:avLst/>
            <a:gdLst/>
            <a:ahLst/>
            <a:cxnLst/>
            <a:rect l="l" t="t" r="r" b="b"/>
            <a:pathLst>
              <a:path w="493776" h="444398">
                <a:moveTo>
                  <a:pt x="0" y="444398"/>
                </a:moveTo>
                <a:lnTo>
                  <a:pt x="246888" y="0"/>
                </a:lnTo>
                <a:lnTo>
                  <a:pt x="493776" y="44439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526914" y="1676153"/>
            <a:ext cx="167884" cy="148132"/>
          </a:xfrm>
          <a:custGeom>
            <a:avLst/>
            <a:gdLst/>
            <a:ahLst/>
            <a:cxnLst/>
            <a:rect l="l" t="t" r="r" b="b"/>
            <a:pathLst>
              <a:path w="167884" h="148132">
                <a:moveTo>
                  <a:pt x="0" y="148132"/>
                </a:moveTo>
                <a:lnTo>
                  <a:pt x="83942" y="0"/>
                </a:lnTo>
                <a:lnTo>
                  <a:pt x="167884" y="14813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63968" y="6062472"/>
            <a:ext cx="493776" cy="24688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41792" y="1888268"/>
            <a:ext cx="493776" cy="44210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8241792" y="1443870"/>
            <a:ext cx="493776" cy="444398"/>
          </a:xfrm>
          <a:custGeom>
            <a:avLst/>
            <a:gdLst/>
            <a:ahLst/>
            <a:cxnLst/>
            <a:rect l="l" t="t" r="r" b="b"/>
            <a:pathLst>
              <a:path w="493776" h="444398">
                <a:moveTo>
                  <a:pt x="0" y="444398"/>
                </a:moveTo>
                <a:lnTo>
                  <a:pt x="246888" y="0"/>
                </a:lnTo>
                <a:lnTo>
                  <a:pt x="493776" y="44439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8404738" y="1443870"/>
            <a:ext cx="167884" cy="148132"/>
          </a:xfrm>
          <a:custGeom>
            <a:avLst/>
            <a:gdLst/>
            <a:ahLst/>
            <a:cxnLst/>
            <a:rect l="l" t="t" r="r" b="b"/>
            <a:pathLst>
              <a:path w="167884" h="148132">
                <a:moveTo>
                  <a:pt x="0" y="148132"/>
                </a:moveTo>
                <a:lnTo>
                  <a:pt x="83942" y="0"/>
                </a:lnTo>
                <a:lnTo>
                  <a:pt x="167884" y="14813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41792" y="6062472"/>
            <a:ext cx="493776" cy="24688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119616" y="2150946"/>
            <a:ext cx="493776" cy="415841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119616" y="1706548"/>
            <a:ext cx="493776" cy="444398"/>
          </a:xfrm>
          <a:custGeom>
            <a:avLst/>
            <a:gdLst/>
            <a:ahLst/>
            <a:cxnLst/>
            <a:rect l="l" t="t" r="r" b="b"/>
            <a:pathLst>
              <a:path w="493776" h="444398">
                <a:moveTo>
                  <a:pt x="0" y="444398"/>
                </a:moveTo>
                <a:lnTo>
                  <a:pt x="246888" y="0"/>
                </a:lnTo>
                <a:lnTo>
                  <a:pt x="493776" y="44439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282562" y="1706548"/>
            <a:ext cx="167884" cy="148133"/>
          </a:xfrm>
          <a:custGeom>
            <a:avLst/>
            <a:gdLst/>
            <a:ahLst/>
            <a:cxnLst/>
            <a:rect l="l" t="t" r="r" b="b"/>
            <a:pathLst>
              <a:path w="167884" h="148133">
                <a:moveTo>
                  <a:pt x="0" y="148133"/>
                </a:moveTo>
                <a:lnTo>
                  <a:pt x="83942" y="0"/>
                </a:lnTo>
                <a:lnTo>
                  <a:pt x="167884" y="148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19616" y="6062472"/>
            <a:ext cx="493776" cy="24688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997440" y="2971385"/>
            <a:ext cx="493776" cy="333797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997440" y="2526987"/>
            <a:ext cx="493776" cy="444398"/>
          </a:xfrm>
          <a:custGeom>
            <a:avLst/>
            <a:gdLst/>
            <a:ahLst/>
            <a:cxnLst/>
            <a:rect l="l" t="t" r="r" b="b"/>
            <a:pathLst>
              <a:path w="493776" h="444398">
                <a:moveTo>
                  <a:pt x="0" y="444398"/>
                </a:moveTo>
                <a:lnTo>
                  <a:pt x="246888" y="0"/>
                </a:lnTo>
                <a:lnTo>
                  <a:pt x="493776" y="44439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160386" y="2526987"/>
            <a:ext cx="167884" cy="148132"/>
          </a:xfrm>
          <a:custGeom>
            <a:avLst/>
            <a:gdLst/>
            <a:ahLst/>
            <a:cxnLst/>
            <a:rect l="l" t="t" r="r" b="b"/>
            <a:pathLst>
              <a:path w="167884" h="148132">
                <a:moveTo>
                  <a:pt x="0" y="148132"/>
                </a:moveTo>
                <a:lnTo>
                  <a:pt x="83942" y="0"/>
                </a:lnTo>
                <a:lnTo>
                  <a:pt x="167884" y="14813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997440" y="6062472"/>
            <a:ext cx="493776" cy="24688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875264" y="2873251"/>
            <a:ext cx="493776" cy="343610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875264" y="2428852"/>
            <a:ext cx="493776" cy="444399"/>
          </a:xfrm>
          <a:custGeom>
            <a:avLst/>
            <a:gdLst/>
            <a:ahLst/>
            <a:cxnLst/>
            <a:rect l="l" t="t" r="r" b="b"/>
            <a:pathLst>
              <a:path w="493776" h="444399">
                <a:moveTo>
                  <a:pt x="0" y="444399"/>
                </a:moveTo>
                <a:lnTo>
                  <a:pt x="246888" y="0"/>
                </a:lnTo>
                <a:lnTo>
                  <a:pt x="493776" y="4443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1038210" y="2428852"/>
            <a:ext cx="167884" cy="148133"/>
          </a:xfrm>
          <a:custGeom>
            <a:avLst/>
            <a:gdLst/>
            <a:ahLst/>
            <a:cxnLst/>
            <a:rect l="l" t="t" r="r" b="b"/>
            <a:pathLst>
              <a:path w="167884" h="148133">
                <a:moveTo>
                  <a:pt x="0" y="148133"/>
                </a:moveTo>
                <a:lnTo>
                  <a:pt x="83942" y="0"/>
                </a:lnTo>
                <a:lnTo>
                  <a:pt x="167884" y="1481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875264" y="6062472"/>
            <a:ext cx="493776" cy="24688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If-else decisions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83">
  <a:themeElements>
    <a:clrScheme name="Morphiq teacher-583">
      <a:dk1>
        <a:srgbClr val="F6EEFA"/>
      </a:dk1>
      <a:lt1>
        <a:srgbClr val="1C1027"/>
      </a:lt1>
      <a:dk2>
        <a:srgbClr val="B7A6C6"/>
      </a:dk2>
      <a:lt2>
        <a:srgbClr val="2A1A3A"/>
      </a:lt2>
      <a:accent1>
        <a:srgbClr val="FF8FB1"/>
      </a:accent1>
      <a:accent2>
        <a:srgbClr val="9D7BFF"/>
      </a:accent2>
      <a:accent3>
        <a:srgbClr val="FFD36E"/>
      </a:accent3>
      <a:accent4>
        <a:srgbClr val="4FD1C5"/>
      </a:accent4>
      <a:accent5>
        <a:srgbClr val="452740"/>
      </a:accent5>
      <a:accent6>
        <a:srgbClr val="3F3449"/>
      </a:accent6>
      <a:hlink>
        <a:srgbClr val="FF8FB1"/>
      </a:hlink>
      <a:folHlink>
        <a:srgbClr val="9D7BFF"/>
      </a:folHlink>
    </a:clrScheme>
    <a:fontScheme name="Morphiq teacher-583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Python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