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LIGHT AND SHADOWS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LIGHT AND SHADOWS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LIGHT AND SHADOWS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LIGHT AND SHADOWS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Diamond 3"/>
          <p:cNvSpPr/>
          <p:nvPr/>
        </p:nvSpPr>
        <p:spPr>
          <a:xfrm rot="4732890">
            <a:off x="10554504" y="1276454"/>
            <a:ext cx="137771" cy="137771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sosceles Triangle 4"/>
          <p:cNvSpPr/>
          <p:nvPr/>
        </p:nvSpPr>
        <p:spPr>
          <a:xfrm rot="2405940">
            <a:off x="8027553" y="1948914"/>
            <a:ext cx="202900" cy="202900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 rot="1239525">
            <a:off x="7628798" y="1737436"/>
            <a:ext cx="189592" cy="189592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4542837">
            <a:off x="10051815" y="1814310"/>
            <a:ext cx="201912" cy="20191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4232331">
            <a:off x="9216965" y="2977710"/>
            <a:ext cx="237856" cy="237856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 rot="4235473">
            <a:off x="10033055" y="4890932"/>
            <a:ext cx="143134" cy="14313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3633330">
            <a:off x="8226819" y="4229032"/>
            <a:ext cx="176159" cy="17615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 rot="5375511">
            <a:off x="7844045" y="1260811"/>
            <a:ext cx="260112" cy="260112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 rot="3252189">
            <a:off x="10485433" y="3766380"/>
            <a:ext cx="333695" cy="333695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 rot="2172304">
            <a:off x="9754175" y="2440890"/>
            <a:ext cx="202379" cy="20237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4400305">
            <a:off x="10672189" y="2598001"/>
            <a:ext cx="376517" cy="37651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 rot="3604000">
            <a:off x="11059387" y="4187461"/>
            <a:ext cx="189786" cy="18978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1885533">
            <a:off x="11163504" y="4276250"/>
            <a:ext cx="150789" cy="150789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 rot="3937325">
            <a:off x="11063899" y="2342426"/>
            <a:ext cx="373785" cy="373785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2006531">
            <a:off x="10355560" y="3314626"/>
            <a:ext cx="225946" cy="22594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283731">
            <a:off x="9110147" y="3530731"/>
            <a:ext cx="328107" cy="328107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4895688">
            <a:off x="9923339" y="1340696"/>
            <a:ext cx="309359" cy="309359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 rot="2504475">
            <a:off x="10540611" y="4831335"/>
            <a:ext cx="300192" cy="30019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2595129">
            <a:off x="7374323" y="1405051"/>
            <a:ext cx="308056" cy="308056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 rot="5226651">
            <a:off x="11134981" y="5024371"/>
            <a:ext cx="193337" cy="19333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4434883">
            <a:off x="9824872" y="748289"/>
            <a:ext cx="314956" cy="3149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103408">
            <a:off x="10272981" y="3215927"/>
            <a:ext cx="282046" cy="2820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4598695">
            <a:off x="10244080" y="4907760"/>
            <a:ext cx="350911" cy="35091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2694799">
            <a:off x="8793704" y="4547057"/>
            <a:ext cx="216926" cy="21692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3096046">
            <a:off x="9798441" y="2833647"/>
            <a:ext cx="323463" cy="3234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 rot="3044490">
            <a:off x="10872176" y="4711067"/>
            <a:ext cx="208200" cy="20820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5-Point Star 29"/>
          <p:cNvSpPr/>
          <p:nvPr/>
        </p:nvSpPr>
        <p:spPr>
          <a:xfrm rot="2517913">
            <a:off x="10475511" y="4980943"/>
            <a:ext cx="266582" cy="266582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4272002">
            <a:off x="9738451" y="1580120"/>
            <a:ext cx="220496" cy="2204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5-Point Star 31"/>
          <p:cNvSpPr/>
          <p:nvPr/>
        </p:nvSpPr>
        <p:spPr>
          <a:xfrm rot="4689009">
            <a:off x="7723090" y="4042842"/>
            <a:ext cx="156567" cy="156567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1042213">
            <a:off x="10858978" y="4699023"/>
            <a:ext cx="338966" cy="338966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1891642">
            <a:off x="9996351" y="4903255"/>
            <a:ext cx="328650" cy="32865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1726620">
            <a:off x="10850109" y="2023637"/>
            <a:ext cx="362348" cy="36234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1271606">
            <a:off x="8735508" y="1279427"/>
            <a:ext cx="199941" cy="19994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1211828">
            <a:off x="10761287" y="4036949"/>
            <a:ext cx="342913" cy="342913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602726" y="2170811"/>
            <a:ext cx="1659128" cy="1659128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9" name="Connector 38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40" name="TextBox 39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  <a:cs typeface="+mn-cs"/>
              </a:rPr>
              <a:t>SCIENCE · CLASS 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TEACHER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Teacher Name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CLASS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  <a:cs typeface="+mn-cs"/>
              </a:rPr>
              <a:t>PERIOD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  <a:cs typeface="+mn-cs"/>
              </a:rPr>
              <a:t>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  <a:cs typeface="+mj-cs"/>
              </a:rPr>
              <a:t>Light and Shadows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How light travels and why shadows form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Warm-up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Learn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Explore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Practise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719060" y="1809750"/>
            <a:ext cx="378714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  <a:cs typeface="+mn-cs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Light comes from sources like the sun and bulbs.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Explain that light travels in straight lines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Classify transparent, translucent and opaque materials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Explain how shadows form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Describe a pinhole camera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  <a:cs typeface="+mj-cs"/>
              </a:rPr>
              <a:t>Why is your shadow long in the morning and short at noon?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  <a:cs typeface="+mn-cs"/>
              </a:rPr>
              <a:t>Think about it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  <a:cs typeface="+mj-cs"/>
              </a:rPr>
              <a:t>Light moves in straight lines called rays.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  <a:cs typeface="+mn-cs"/>
              </a:rPr>
              <a:t>When an opaque object blocks light, a dark area forms behind it — a shadow. Its size depends on the distances between the light, the object and the screen.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Light travels in straight lines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926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Transparent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Lets almost all light through, e.g. glass.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381500" y="19926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Translucent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Lets some light through, e.g. butter paper.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8077200" y="19926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Opaque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Blocks light completely, e.g. wood.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Key terms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Box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Take a small closed box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Pinhole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Make a tiny hole on one side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Screen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Fix tracing paper opposite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See an upside-down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Make a pinhole camera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Material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Shadow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Glass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Transparent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Very faint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Oiled paper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Translucent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Light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Cardboard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Opaque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Dark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Test your own materials with a torch.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Materials and light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50" b="1" i="0">
                <a:solidFill>
                  <a:schemeClr val="tx1"/>
                </a:solidFill>
                <a:latin typeface="+mj-lt"/>
                <a:cs typeface="+mj-cs"/>
              </a:rPr>
              <a:t>3 lakh km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light travels each second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8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for sunlight to reach Earth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22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tx1"/>
                </a:solidFill>
                <a:latin typeface="+mj-lt"/>
                <a:cs typeface="+mj-cs"/>
              </a:rPr>
              <a:t>Upside down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pinhole camera images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Did you know?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Sundials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Shadows tell the time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Shadow puppets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Light and hands tell stories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Eclipses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The Moon's shadow on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Real-life examples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1809750"/>
            <a:ext cx="52387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Shadow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Always dark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No colour or detail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Light is blocked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809750"/>
            <a:ext cx="52387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Mirror image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Colour and detail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Light is reflected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  <a:cs typeface="+mn-cs"/>
              </a:rPr>
              <a:t>Same way up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  <a:cs typeface="+mj-cs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Shadow vs mirror image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Why do shadows form?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Name one translucent material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When is your shadow shortest?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Why is a pinhole image upside down?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926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Shadow tracing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Trace a friend's shadow at three times of day.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381500" y="19926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Material test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Sort objects with a torch.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8077200" y="199263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Pinhole camera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Build one in groups.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Activity time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85800" y="14478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  <a:cs typeface="+mj-cs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Draw how a shadow forms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List five opaque objects at home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  <a:cs typeface="+mn-cs"/>
              </a:rPr>
              <a:t>Write about an eclipse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  <a:cs typeface="+mn-cs"/>
              </a:rPr>
              <a:t>Teacher Name   ·   Class 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  <a:cs typeface="+mj-cs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Next lesson: Mirrors and reflection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586">
  <a:themeElements>
    <a:clrScheme name="Morphiq teacher-586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teacher-586">
      <a:majorFont>
        <a:latin typeface="Kalam"/>
        <a:ea typeface=""/>
        <a:cs typeface="Kalam"/>
      </a:majorFont>
      <a:minorFont>
        <a:latin typeface="Nunito"/>
        <a:ea typeface=""/>
        <a:cs typeface="Nunito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and Shadows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