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PARTS OF SPEECH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PARTS OF SPEECH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PARTS OF SPEECH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PARTS OF SPEECH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900416" y="1125573"/>
            <a:ext cx="438912" cy="278623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900416" y="730553"/>
            <a:ext cx="438912" cy="395020"/>
          </a:xfrm>
          <a:custGeom>
            <a:avLst/>
            <a:gdLst/>
            <a:ahLst/>
            <a:cxnLst/>
            <a:rect l="l" t="t" r="r" b="b"/>
            <a:pathLst>
              <a:path w="438912" h="395020">
                <a:moveTo>
                  <a:pt x="0" y="395020"/>
                </a:moveTo>
                <a:lnTo>
                  <a:pt x="219456" y="0"/>
                </a:lnTo>
                <a:lnTo>
                  <a:pt x="438912" y="39502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045257" y="730553"/>
            <a:ext cx="149230" cy="131673"/>
          </a:xfrm>
          <a:custGeom>
            <a:avLst/>
            <a:gdLst/>
            <a:ahLst/>
            <a:cxnLst/>
            <a:rect l="l" t="t" r="r" b="b"/>
            <a:pathLst>
              <a:path w="149230" h="131673">
                <a:moveTo>
                  <a:pt x="0" y="131673"/>
                </a:moveTo>
                <a:lnTo>
                  <a:pt x="74615" y="0"/>
                </a:lnTo>
                <a:lnTo>
                  <a:pt x="149230" y="1316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900416" y="3692347"/>
            <a:ext cx="438912" cy="21945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680704" y="1291533"/>
            <a:ext cx="438912" cy="262027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8680704" y="896512"/>
            <a:ext cx="438912" cy="395021"/>
          </a:xfrm>
          <a:custGeom>
            <a:avLst/>
            <a:gdLst/>
            <a:ahLst/>
            <a:cxnLst/>
            <a:rect l="l" t="t" r="r" b="b"/>
            <a:pathLst>
              <a:path w="438912" h="395021">
                <a:moveTo>
                  <a:pt x="0" y="395021"/>
                </a:moveTo>
                <a:lnTo>
                  <a:pt x="219456" y="0"/>
                </a:lnTo>
                <a:lnTo>
                  <a:pt x="438912" y="39502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8825545" y="896512"/>
            <a:ext cx="149230" cy="131674"/>
          </a:xfrm>
          <a:custGeom>
            <a:avLst/>
            <a:gdLst/>
            <a:ahLst/>
            <a:cxnLst/>
            <a:rect l="l" t="t" r="r" b="b"/>
            <a:pathLst>
              <a:path w="149230" h="131674">
                <a:moveTo>
                  <a:pt x="0" y="131674"/>
                </a:moveTo>
                <a:lnTo>
                  <a:pt x="74615" y="0"/>
                </a:lnTo>
                <a:lnTo>
                  <a:pt x="149230" y="13167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680704" y="3692347"/>
            <a:ext cx="438912" cy="21945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460992" y="1394979"/>
            <a:ext cx="438912" cy="251682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9460992" y="999958"/>
            <a:ext cx="438912" cy="395021"/>
          </a:xfrm>
          <a:custGeom>
            <a:avLst/>
            <a:gdLst/>
            <a:ahLst/>
            <a:cxnLst/>
            <a:rect l="l" t="t" r="r" b="b"/>
            <a:pathLst>
              <a:path w="438912" h="395021">
                <a:moveTo>
                  <a:pt x="0" y="395021"/>
                </a:moveTo>
                <a:lnTo>
                  <a:pt x="219456" y="0"/>
                </a:lnTo>
                <a:lnTo>
                  <a:pt x="438912" y="39502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9605833" y="999958"/>
            <a:ext cx="149230" cy="131673"/>
          </a:xfrm>
          <a:custGeom>
            <a:avLst/>
            <a:gdLst/>
            <a:ahLst/>
            <a:cxnLst/>
            <a:rect l="l" t="t" r="r" b="b"/>
            <a:pathLst>
              <a:path w="149230" h="131673">
                <a:moveTo>
                  <a:pt x="0" y="131673"/>
                </a:moveTo>
                <a:lnTo>
                  <a:pt x="74615" y="0"/>
                </a:lnTo>
                <a:lnTo>
                  <a:pt x="149230" y="1316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460992" y="3692347"/>
            <a:ext cx="438912" cy="21945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241280" y="1460230"/>
            <a:ext cx="438912" cy="2451573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0241280" y="1065209"/>
            <a:ext cx="438912" cy="395021"/>
          </a:xfrm>
          <a:custGeom>
            <a:avLst/>
            <a:gdLst/>
            <a:ahLst/>
            <a:cxnLst/>
            <a:rect l="l" t="t" r="r" b="b"/>
            <a:pathLst>
              <a:path w="438912" h="395021">
                <a:moveTo>
                  <a:pt x="0" y="395021"/>
                </a:moveTo>
                <a:lnTo>
                  <a:pt x="219456" y="0"/>
                </a:lnTo>
                <a:lnTo>
                  <a:pt x="438912" y="39502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386121" y="1065209"/>
            <a:ext cx="149230" cy="131674"/>
          </a:xfrm>
          <a:custGeom>
            <a:avLst/>
            <a:gdLst/>
            <a:ahLst/>
            <a:cxnLst/>
            <a:rect l="l" t="t" r="r" b="b"/>
            <a:pathLst>
              <a:path w="149230" h="131674">
                <a:moveTo>
                  <a:pt x="0" y="131674"/>
                </a:moveTo>
                <a:lnTo>
                  <a:pt x="74615" y="0"/>
                </a:lnTo>
                <a:lnTo>
                  <a:pt x="149230" y="13167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241280" y="3692347"/>
            <a:ext cx="438912" cy="21945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1021568" y="1191912"/>
            <a:ext cx="438912" cy="27198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1021568" y="796891"/>
            <a:ext cx="438912" cy="395021"/>
          </a:xfrm>
          <a:custGeom>
            <a:avLst/>
            <a:gdLst/>
            <a:ahLst/>
            <a:cxnLst/>
            <a:rect l="l" t="t" r="r" b="b"/>
            <a:pathLst>
              <a:path w="438912" h="395021">
                <a:moveTo>
                  <a:pt x="0" y="395021"/>
                </a:moveTo>
                <a:lnTo>
                  <a:pt x="219456" y="0"/>
                </a:lnTo>
                <a:lnTo>
                  <a:pt x="438912" y="39502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1166409" y="796891"/>
            <a:ext cx="149230" cy="131673"/>
          </a:xfrm>
          <a:custGeom>
            <a:avLst/>
            <a:gdLst/>
            <a:ahLst/>
            <a:cxnLst/>
            <a:rect l="l" t="t" r="r" b="b"/>
            <a:pathLst>
              <a:path w="149230" h="131673">
                <a:moveTo>
                  <a:pt x="0" y="131673"/>
                </a:moveTo>
                <a:lnTo>
                  <a:pt x="74615" y="0"/>
                </a:lnTo>
                <a:lnTo>
                  <a:pt x="149230" y="1316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1021568" y="3692347"/>
            <a:ext cx="438912" cy="21945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33400" y="5334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ENGLISH · CLASS 4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33400" y="57721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6" name="TextBox 25"/>
          <p:cNvSpPr txBox="1"/>
          <p:nvPr/>
        </p:nvSpPr>
        <p:spPr>
          <a:xfrm>
            <a:off x="533400" y="588645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TEACHER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3400" y="607695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Teacher Name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41800" y="588645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41800" y="607695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50200" y="588645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50200" y="607695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40 minutes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428750"/>
            <a:ext cx="64960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200" b="0" i="0">
                <a:solidFill>
                  <a:schemeClr val="tx1"/>
                </a:solidFill>
                <a:latin typeface="+mj-lt"/>
              </a:rPr>
              <a:t>Parts of Speech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Nouns, verbs, adjectives and their friends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TODAY'S LESSON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Explore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Practise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Lesson plan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TODAY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195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64780" y="1657350"/>
            <a:ext cx="389382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YOU ALREADY KNOW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What a sentence is.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Name the eight parts of speech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Identify nouns, verbs and adjectives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 adjectives to make writing vivid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Build correct sentences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Every word in a sentence has a job. What job does "quickly" do?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Think about it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25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Each word in a sentence plays a role.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Nouns name things, verbs show action, adjectives describe nouns and adverbs describe verbs. Knowing these jobs helps us write clear, colourful sentences.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Words have jobs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VOCABULARY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Noun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person, place, animal or thing.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Verb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An action or a state of being.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Adjective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word that describes a noun.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terms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STEP BY STEP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Read the sentence aloud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Ask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Who or what? — the noun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What happens? — the verb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Describe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What kind? — the adjective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Finding the parts of speech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COMPARE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Part of speech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Job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Example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Noun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Names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 dog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Verb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Shows action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Adverb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Tells how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quickly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Add your own row for each.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Examples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FUN FACTS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parts of speech in English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 in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words we use is a noun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"Set"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has hundreds of meanings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Did you know?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CONNECT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27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Stories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Adjectives paint pictures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27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Instructions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Verbs tell us what to do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27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Labels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Nouns name everything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Real-life examples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THINK DEEPER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17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53911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Adjective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Describes a noun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 happy child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Answers "what kind?"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17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657350"/>
            <a:ext cx="53911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Adverb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Describes a verb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Sang happily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Answers "how?"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Adjective or adverb?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QUICK QUIZ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Find the noun: "The red kite flew high."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Give three action verbs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Add an adjective: "The ___ elephant"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Is "slowly" an adjective or an adverb?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GROUP 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Word sort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Sort cards into noun, verb and adjective boxes.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Silly sentences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Build funny sentences from random cards.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Describe 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Describe a mystery object with five adjectives.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Activity time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PRACTICE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Underline nouns and verbs in a short story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Write five sentences with adjectives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Make a parts-of-speech poster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Teacher Name   ·   Class 4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Great work today!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Next lesson: Pronouns and prepositions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acher-585">
  <a:themeElements>
    <a:clrScheme name="Morphiq teacher-585">
      <a:dk1>
        <a:srgbClr val="0F2624"/>
      </a:dk1>
      <a:lt1>
        <a:srgbClr val="F7FAF9"/>
      </a:lt1>
      <a:dk2>
        <a:srgbClr val="4E625F"/>
      </a:dk2>
      <a:lt2>
        <a:srgbClr val="E2EEEC"/>
      </a:lt2>
      <a:accent1>
        <a:srgbClr val="0B7A75"/>
      </a:accent1>
      <a:accent2>
        <a:srgbClr val="F28C28"/>
      </a:accent2>
      <a:accent3>
        <a:srgbClr val="1C3F3A"/>
      </a:accent3>
      <a:accent4>
        <a:srgbClr val="E4C35A"/>
      </a:accent4>
      <a:accent5>
        <a:srgbClr val="CDE3E1"/>
      </a:accent5>
      <a:accent6>
        <a:srgbClr val="D2D8D7"/>
      </a:accent6>
      <a:hlink>
        <a:srgbClr val="0B7A75"/>
      </a:hlink>
      <a:folHlink>
        <a:srgbClr val="F28C28"/>
      </a:folHlink>
    </a:clrScheme>
    <a:fontScheme name="Morphiq teacher-585">
      <a:majorFont>
        <a:latin typeface="Patrick Hand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Parts of Speech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