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FULL TERM TEACHING KIT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FULL TERM TEACHING KIT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FULL TERM TEACHING KIT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FULL TERM TEACHING KIT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841894" y="2927031"/>
            <a:ext cx="332703" cy="2696529"/>
          </a:xfrm>
          <a:prstGeom prst="roundRect">
            <a:avLst>
              <a:gd name="adj" fmla="val 11451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908435" y="3250615"/>
            <a:ext cx="199622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2223" y="2766283"/>
            <a:ext cx="413458" cy="2857277"/>
          </a:xfrm>
          <a:prstGeom prst="roundRect">
            <a:avLst>
              <a:gd name="adj" fmla="val 9214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304914" y="3109156"/>
            <a:ext cx="248075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683306" y="2768756"/>
            <a:ext cx="374657" cy="2854804"/>
          </a:xfrm>
          <a:prstGeom prst="roundRect">
            <a:avLst>
              <a:gd name="adj" fmla="val 10169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758238" y="3111332"/>
            <a:ext cx="224794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105588" y="2533282"/>
            <a:ext cx="366348" cy="3090278"/>
          </a:xfrm>
          <a:prstGeom prst="roundRect">
            <a:avLst>
              <a:gd name="adj" fmla="val 10399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78858" y="2904116"/>
            <a:ext cx="219809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519561" y="2367974"/>
            <a:ext cx="411633" cy="3255586"/>
          </a:xfrm>
          <a:prstGeom prst="roundRect">
            <a:avLst>
              <a:gd name="adj" fmla="val 925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601887" y="2758645"/>
            <a:ext cx="246980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9978819" y="2481159"/>
            <a:ext cx="330013" cy="3142401"/>
          </a:xfrm>
          <a:prstGeom prst="roundRect">
            <a:avLst>
              <a:gd name="adj" fmla="val 11544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0044821" y="2858247"/>
            <a:ext cx="198008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0356457" y="1687688"/>
            <a:ext cx="385359" cy="3935872"/>
          </a:xfrm>
          <a:prstGeom prst="roundRect">
            <a:avLst>
              <a:gd name="adj" fmla="val 9886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0433529" y="2159993"/>
            <a:ext cx="231216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 rot="20760000">
            <a:off x="10884691" y="2880360"/>
            <a:ext cx="395021" cy="2743200"/>
          </a:xfrm>
          <a:prstGeom prst="roundRect">
            <a:avLst>
              <a:gd name="adj" fmla="val 964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578547" y="5623560"/>
            <a:ext cx="3862426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387584" y="1234440"/>
            <a:ext cx="702259" cy="70225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7810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  <a:cs typeface="+mn-cs"/>
              </a:rPr>
              <a:t>TEACHING KIT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7912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  <a:cs typeface="+mn-cs"/>
              </a:rPr>
              <a:t>Presenter Name   ·   6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100" b="1" i="0">
                <a:solidFill>
                  <a:schemeClr val="bg1"/>
                </a:solidFill>
                <a:latin typeface="+mj-lt"/>
                <a:cs typeface="+mj-cs"/>
              </a:rPr>
              <a:t>Full Term Teaching Kit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  <a:cs typeface="+mn-cs"/>
              </a:rPr>
              <a:t>Lesson plans, activities and assessments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Fractions Made Easy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Parts of Speech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Introduction to Python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Trigonometry Basics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68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Healthy Food Habits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51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80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80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Light and Shadows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1587903"/>
            <a:ext cx="554178" cy="4584297"/>
          </a:xfrm>
          <a:prstGeom prst="roundRect">
            <a:avLst>
              <a:gd name="adj" fmla="val 687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38356" y="2138019"/>
            <a:ext cx="332507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429323" y="2097312"/>
            <a:ext cx="548784" cy="4074888"/>
          </a:xfrm>
          <a:prstGeom prst="roundRect">
            <a:avLst>
              <a:gd name="adj" fmla="val 69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539080" y="2586299"/>
            <a:ext cx="329270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025732" y="1630607"/>
            <a:ext cx="466593" cy="4541593"/>
          </a:xfrm>
          <a:prstGeom prst="roundRect">
            <a:avLst>
              <a:gd name="adj" fmla="val 8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119051" y="2175598"/>
            <a:ext cx="279956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539950" y="1415950"/>
            <a:ext cx="459914" cy="4756250"/>
          </a:xfrm>
          <a:prstGeom prst="roundRect">
            <a:avLst>
              <a:gd name="adj" fmla="val 8284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31933" y="1986700"/>
            <a:ext cx="275948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047489" y="1901157"/>
            <a:ext cx="522288" cy="4271043"/>
          </a:xfrm>
          <a:prstGeom prst="roundRect">
            <a:avLst>
              <a:gd name="adj" fmla="val 729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51946" y="2413682"/>
            <a:ext cx="313373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617401" y="2562351"/>
            <a:ext cx="542362" cy="3609849"/>
          </a:xfrm>
          <a:prstGeom prst="roundRect">
            <a:avLst>
              <a:gd name="adj" fmla="val 7024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725874" y="2995533"/>
            <a:ext cx="325417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207388" y="1345151"/>
            <a:ext cx="607220" cy="4827049"/>
          </a:xfrm>
          <a:prstGeom prst="roundRect">
            <a:avLst>
              <a:gd name="adj" fmla="val 627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328832" y="1924397"/>
            <a:ext cx="364332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 rot="20760000">
            <a:off x="10957483" y="2743200"/>
            <a:ext cx="548640" cy="3429000"/>
          </a:xfrm>
          <a:prstGeom prst="roundRect">
            <a:avLst>
              <a:gd name="adj" fmla="val 694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61760" y="6172200"/>
            <a:ext cx="5364480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363200" y="685800"/>
            <a:ext cx="975360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Fractions Made Easy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Parts of a whole, equivalent fractions and comparing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Lesson 1 · Fractions Made Easy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  <a:cs typeface="+mn-cs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How to divide a shape into equal parts.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Understand a fraction as part of a whole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Find equivalent fractions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Compare fractions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Use fractions in everyday problems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1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A fraction shows equal parts of a whole.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The bottom number (denominator) tells how many equal parts the whole is cut into. The top number (numerator) tells how many parts we take.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What is a fraction?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1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Numerator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The number of parts we take.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Denominator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The number of equal parts in the whole.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Equivalent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Different fractions with the same value.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Key terms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1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Pick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Start with 1/2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Multiply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Top and bottom by the same number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Check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2/4, 3/6, 4/8 all equal 1/2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Draw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Shade shapes to prove 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Finding equivalent fractions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Fraction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Picture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Compared with 1/2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1/4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One of four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Smaller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3/4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Three of four parts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Bigger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2/4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Two of four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Equal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Draw each fraction to check.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Comparing with one half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1/2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the most common fraction in recipes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hundredths make one whole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4,000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years of fractions in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Did you know?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1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Sharing food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Pizza, rotis and fruit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Half an hour, quarter past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Money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50 paise is half a rupee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Real-life examples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1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Proper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Numerator smaller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Less than one whole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e.g. 3/5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Improper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Numerator bigger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More than one whole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e.g. 7/4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Proper vs improper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Which is bigger: 3/8 or 5/8?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Write two fractions equal to 1/3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What fraction of an hour is 15 minutes?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Shade 2/5 of a rectangle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1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Fraction strips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Cut strips into halves, quarters and eighths.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Pizza maths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Share paper pizzas fairly.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Fraction hunt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Find fractions around the classroom.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Activity time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Exercise 4.2, questions 1–6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Find three fractions at home and draw them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Make a fraction wall chart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2531485"/>
            <a:ext cx="449337" cy="3640715"/>
          </a:xfrm>
          <a:prstGeom prst="roundRect">
            <a:avLst>
              <a:gd name="adj" fmla="val 847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17387" y="2968371"/>
            <a:ext cx="269602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24482" y="1801055"/>
            <a:ext cx="593593" cy="4371145"/>
          </a:xfrm>
          <a:prstGeom prst="roundRect">
            <a:avLst>
              <a:gd name="adj" fmla="val 641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43200" y="2325592"/>
            <a:ext cx="356156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965700" y="2792144"/>
            <a:ext cx="456834" cy="3380056"/>
          </a:xfrm>
          <a:prstGeom prst="roundRect">
            <a:avLst>
              <a:gd name="adj" fmla="val 834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057066" y="3197751"/>
            <a:ext cx="274100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470159" y="2949754"/>
            <a:ext cx="482142" cy="3222446"/>
          </a:xfrm>
          <a:prstGeom prst="roundRect">
            <a:avLst>
              <a:gd name="adj" fmla="val 790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566587" y="3336447"/>
            <a:ext cx="289285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999926" y="1286889"/>
            <a:ext cx="573759" cy="4885311"/>
          </a:xfrm>
          <a:prstGeom prst="roundRect">
            <a:avLst>
              <a:gd name="adj" fmla="val 664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14678" y="1873126"/>
            <a:ext cx="344256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621310" y="2134913"/>
            <a:ext cx="463135" cy="4037287"/>
          </a:xfrm>
          <a:prstGeom prst="roundRect">
            <a:avLst>
              <a:gd name="adj" fmla="val 8226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713937" y="2619388"/>
            <a:ext cx="277881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132071" y="2997181"/>
            <a:ext cx="528264" cy="3175019"/>
          </a:xfrm>
          <a:prstGeom prst="roundRect">
            <a:avLst>
              <a:gd name="adj" fmla="val 721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237724" y="3378183"/>
            <a:ext cx="316959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 rot="20760000">
            <a:off x="10803210" y="2743200"/>
            <a:ext cx="548640" cy="3429000"/>
          </a:xfrm>
          <a:prstGeom prst="roundRect">
            <a:avLst>
              <a:gd name="adj" fmla="val 694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61760" y="6172200"/>
            <a:ext cx="5364480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363200" y="685800"/>
            <a:ext cx="975360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Parts of Speech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Nouns, verbs, adjectives and their friends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Lesson 2 · Parts of Speech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  <a:cs typeface="+mn-cs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What a sentence 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Name the eight parts of speech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Identify nouns, verbs and adjectives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Use adjectives to make writing vivid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Build correct sentences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2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Each word in a sentence plays a role.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Nouns name things, verbs show action, adjectives describe nouns and adverbs describe verbs. Knowing these jobs helps us write clear, colourful sentences.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Words have jobs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2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Noun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 person, place, animal or thing.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Verb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An action or a state of being.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Adjective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 word that describes a noun.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Key terms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2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Read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Read the sentence aloud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Who or what? — the noun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What happens? — the verb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Describe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What kind? — the adjective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Finding the parts of speech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Part of speech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Job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Noun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Names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The dog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Verb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Shows action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runs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Adverb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Tells how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quickly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Add your own row for each.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Examples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parts of speech in English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 in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words we use is a noun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"Set"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has hundreds of meanings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Did you know?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2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Stories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Adjectives paint pictures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Instructions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Verbs tell us what to do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Labels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Nouns name everything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Real-life examples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2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Adjective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Describes a noun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A happy child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Answers "what kind?"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Adverb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Describes a verb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Sang happily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Answers "how?"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Adjective or adverb?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Find the noun: "The red kite flew high."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Give three action verbs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Add an adjective: "The ___ elephant"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Is "slowly" an adjective or an adverb?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2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Word sort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Sort cards into noun, verb and adjective boxes.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Silly sentences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Build funny sentences from random cards.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Describe 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Describe a mystery object with five adjectives.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Activity time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Underline nouns and verbs in a short story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Write five sentences with adjectives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Make a parts-of-speech poster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2997415"/>
            <a:ext cx="442467" cy="3174785"/>
          </a:xfrm>
          <a:prstGeom prst="roundRect">
            <a:avLst>
              <a:gd name="adj" fmla="val 86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16013" y="3378389"/>
            <a:ext cx="265480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7612" y="2888346"/>
            <a:ext cx="536358" cy="3283854"/>
          </a:xfrm>
          <a:prstGeom prst="roundRect">
            <a:avLst>
              <a:gd name="adj" fmla="val 710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24884" y="3282408"/>
            <a:ext cx="321815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901596" y="2233439"/>
            <a:ext cx="513459" cy="3938761"/>
          </a:xfrm>
          <a:prstGeom prst="roundRect">
            <a:avLst>
              <a:gd name="adj" fmla="val 742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004287" y="2706090"/>
            <a:ext cx="308075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462680" y="2162992"/>
            <a:ext cx="489134" cy="4009208"/>
          </a:xfrm>
          <a:prstGeom prst="roundRect">
            <a:avLst>
              <a:gd name="adj" fmla="val 7789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560507" y="2644097"/>
            <a:ext cx="293481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999439" y="2308973"/>
            <a:ext cx="583317" cy="3863227"/>
          </a:xfrm>
          <a:prstGeom prst="roundRect">
            <a:avLst>
              <a:gd name="adj" fmla="val 6531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16102" y="2772560"/>
            <a:ext cx="349990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630381" y="2170490"/>
            <a:ext cx="524629" cy="4001710"/>
          </a:xfrm>
          <a:prstGeom prst="roundRect">
            <a:avLst>
              <a:gd name="adj" fmla="val 726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735306" y="2650695"/>
            <a:ext cx="314777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202634" y="1312080"/>
            <a:ext cx="561813" cy="4860120"/>
          </a:xfrm>
          <a:prstGeom prst="roundRect">
            <a:avLst>
              <a:gd name="adj" fmla="val 6781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314997" y="1895294"/>
            <a:ext cx="337088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 rot="20760000">
            <a:off x="10907323" y="2743200"/>
            <a:ext cx="548640" cy="3429000"/>
          </a:xfrm>
          <a:prstGeom prst="roundRect">
            <a:avLst>
              <a:gd name="adj" fmla="val 694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61760" y="6172200"/>
            <a:ext cx="5364480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363200" y="685800"/>
            <a:ext cx="975360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Introduction to Python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Your first programs: print, variables and input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Lesson 3 · Introduction to Python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  <a:cs typeface="+mn-cs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How to open and save files.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Write and run a Python program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Store values in variables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Take input from the user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Do simple calculations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3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A program is a list of instructions a computer follows.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Python reads lines from top to bottom. print() shows output, variables remember values and input() asks the user for information.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What is a program?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3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Variable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 named box that stores a value.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String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Text inside quotes, e.g. "Hello".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Integer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 whole number, e.g. 42.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Key terms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3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Open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IDLE or an online editor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name = input("Name? ")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Print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print("Hello", name)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Run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Press F5 and test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Your first program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Use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int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15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Counting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float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3.14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Measuring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str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"Asha"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Text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Use type() to check any value.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Data types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1991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Python first released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#1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language for beginners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050" b="1" i="0">
                <a:solidFill>
                  <a:schemeClr val="accent1"/>
                </a:solidFill>
                <a:latin typeface="+mj-lt"/>
                <a:cs typeface="+mj-cs"/>
              </a:rPr>
              <a:t>Not a snake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named after a comedy show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Did you know?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3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Games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Simple quiz games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Science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Data and graphs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Websites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Back-end servers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Real-life examples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3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Scratch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Drag-and-drop blocks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Great for starting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Visual output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Python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Typed code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Used by professionals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Runs everywhere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Scratch vs Python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What does print() do?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Store your age in a variable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Why is text put in quotes?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What is 3 + 4 * 2?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3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Greeting bot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Ask name and age, print a message.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Calculator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Add two numbers from input.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Bug hunt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Fix five broken programs.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Activity time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Print your timetable with Python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Convert Celsius to Fahrenheit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Make three errors and note the messages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1578466"/>
            <a:ext cx="593172" cy="4593734"/>
          </a:xfrm>
          <a:prstGeom prst="roundRect">
            <a:avLst>
              <a:gd name="adj" fmla="val 642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46154" y="2129714"/>
            <a:ext cx="355903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468317" y="1977210"/>
            <a:ext cx="575220" cy="4194990"/>
          </a:xfrm>
          <a:prstGeom prst="roundRect">
            <a:avLst>
              <a:gd name="adj" fmla="val 662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583361" y="2480609"/>
            <a:ext cx="345132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091162" y="1716143"/>
            <a:ext cx="427991" cy="4456057"/>
          </a:xfrm>
          <a:prstGeom prst="roundRect">
            <a:avLst>
              <a:gd name="adj" fmla="val 890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176760" y="2250870"/>
            <a:ext cx="256794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566778" y="1552815"/>
            <a:ext cx="434518" cy="4619385"/>
          </a:xfrm>
          <a:prstGeom prst="roundRect">
            <a:avLst>
              <a:gd name="adj" fmla="val 8768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3681" y="2107141"/>
            <a:ext cx="260711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048921" y="1867887"/>
            <a:ext cx="516497" cy="4304313"/>
          </a:xfrm>
          <a:prstGeom prst="roundRect">
            <a:avLst>
              <a:gd name="adj" fmla="val 7376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52220" y="2384405"/>
            <a:ext cx="309898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613042" y="2735499"/>
            <a:ext cx="437391" cy="3436701"/>
          </a:xfrm>
          <a:prstGeom prst="roundRect">
            <a:avLst>
              <a:gd name="adj" fmla="val 871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700521" y="3147904"/>
            <a:ext cx="262435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098059" y="2682066"/>
            <a:ext cx="605280" cy="3490134"/>
          </a:xfrm>
          <a:prstGeom prst="roundRect">
            <a:avLst>
              <a:gd name="adj" fmla="val 62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219115" y="3100882"/>
            <a:ext cx="363168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 rot="20760000">
            <a:off x="10846214" y="2743200"/>
            <a:ext cx="548640" cy="3429000"/>
          </a:xfrm>
          <a:prstGeom prst="roundRect">
            <a:avLst>
              <a:gd name="adj" fmla="val 694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61760" y="6172200"/>
            <a:ext cx="5364480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363200" y="685800"/>
            <a:ext cx="975360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100" b="1" i="0">
                <a:solidFill>
                  <a:schemeClr val="tx1"/>
                </a:solidFill>
                <a:latin typeface="+mj-lt"/>
                <a:cs typeface="+mj-cs"/>
              </a:rPr>
              <a:t>Trigonometry Basics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Sine, cosine and tangent in right triangles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Lesson 4 · Trigonometry Basics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  <a:cs typeface="+mn-cs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Pythagoras theorem and similar triangles.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Name the sides of a right triangle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Define sin, cos and tan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Recall standard angle values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Solve height and distance problems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4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Trigonometric ratios compare the sides of a right triangle.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For an angle θ: sin θ = opposite/hypotenuse, cos θ = adjacent/hypotenuse, tan θ = opposite/adjacent. The ratios are the same for every triangle with that angle.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Ratios in a right triangle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4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Hypotenuse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The longest side, opposite the right angle.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Opposite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The side facing angle θ.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Adjacent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The side next to θ.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Key terms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4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Draw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Sketch the triangle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Label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Mark θ and the known side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Choose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sin, cos or tan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Solve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Rearrange and calculate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Solving a height problem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Angle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sin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cos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tan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30°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√3/2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1/√3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45°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1/√2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1/√2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60°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√3/2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√3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Learn these with the hand trick.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Standard values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150" b="1" i="0">
                <a:solidFill>
                  <a:schemeClr val="accent1"/>
                </a:solidFill>
                <a:latin typeface="+mj-lt"/>
                <a:cs typeface="+mj-cs"/>
              </a:rPr>
              <a:t>2,000+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years of trigonometry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accent1"/>
                </a:solidFill>
                <a:latin typeface="+mj-lt"/>
                <a:cs typeface="+mj-cs"/>
              </a:rPr>
              <a:t>SOH-CAH-TOA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the classic memory aid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GPS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uses trigonometry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Did you know?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4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Roofs and ramps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Navigation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Ships and aircraft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Surveying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Heights of buildings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Real-life examples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4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sin θ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Opposite / hypotenuse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Rises from 0° to 90°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sin 90° = 1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cos θ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Adjacent / hypotenuse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Falls from 0° to 90°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cos 0° = 1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sin vs cos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Write sin θ in terms of sides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Find tan 45°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If sin θ = 1/2, find θ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A ladder makes 60° with the ground; find the height it reaches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4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Clinometer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Make one from a protractor and a straw.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Measure the 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Find the flagpole height.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Value bingo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Bingo with standard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Activity time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Exercise 8.1, questions 1–5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Prove sin²θ + cos²θ = 1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Estimate the height of a building near home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2461086"/>
            <a:ext cx="527900" cy="3711114"/>
          </a:xfrm>
          <a:prstGeom prst="roundRect">
            <a:avLst>
              <a:gd name="adj" fmla="val 721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33100" y="2906420"/>
            <a:ext cx="316740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403045" y="1530700"/>
            <a:ext cx="599022" cy="4641500"/>
          </a:xfrm>
          <a:prstGeom prst="roundRect">
            <a:avLst>
              <a:gd name="adj" fmla="val 636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522849" y="2087680"/>
            <a:ext cx="359413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049692" y="1467891"/>
            <a:ext cx="579270" cy="4704309"/>
          </a:xfrm>
          <a:prstGeom prst="roundRect">
            <a:avLst>
              <a:gd name="adj" fmla="val 6577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165546" y="2032408"/>
            <a:ext cx="347562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676587" y="1814441"/>
            <a:ext cx="476986" cy="4357759"/>
          </a:xfrm>
          <a:prstGeom prst="roundRect">
            <a:avLst>
              <a:gd name="adj" fmla="val 7987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771984" y="2337372"/>
            <a:ext cx="286192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201198" y="2524328"/>
            <a:ext cx="512733" cy="3647872"/>
          </a:xfrm>
          <a:prstGeom prst="roundRect">
            <a:avLst>
              <a:gd name="adj" fmla="val 743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303744" y="2962072"/>
            <a:ext cx="307640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761556" y="1844532"/>
            <a:ext cx="598940" cy="4327668"/>
          </a:xfrm>
          <a:prstGeom prst="roundRect">
            <a:avLst>
              <a:gd name="adj" fmla="val 6361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881344" y="2363852"/>
            <a:ext cx="359364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408121" y="1479252"/>
            <a:ext cx="594886" cy="4692948"/>
          </a:xfrm>
          <a:prstGeom prst="roundRect">
            <a:avLst>
              <a:gd name="adj" fmla="val 640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527099" y="2042405"/>
            <a:ext cx="356932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 rot="20760000">
            <a:off x="11145883" y="2743200"/>
            <a:ext cx="548640" cy="3429000"/>
          </a:xfrm>
          <a:prstGeom prst="roundRect">
            <a:avLst>
              <a:gd name="adj" fmla="val 694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61760" y="6172200"/>
            <a:ext cx="5364480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363200" y="685800"/>
            <a:ext cx="975360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Healthy Food Habits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Balanced diet, nutrients and smart choices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Lesson 5 · Healthy Food Habits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5</a:t>
            </a:r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  <a:cs typeface="+mn-cs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We need food to grow and play.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Name the food groups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Know why we need a balanced diet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Choose healthy snacks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Practise good eating habits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5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A balanced diet has the right amount of every food group.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Grains give energy, dal and milk help us grow, fruits and vegetables keep us healthy, and water helps everything work.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 balanced plate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5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Carbohydrates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Energy foods like rice and roti.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Proteins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Body-building foods like dal and eggs.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Vitamins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Protective foods like fruits.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Key terms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5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Half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Fruits and vegetables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Quarter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Rice, roti or millets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Quarter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Dal, paneer or eggs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Side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Curd and water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Build a healthy plate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5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Group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Gives us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Examples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Energy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Power to play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Rice, roti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Body-building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Dal, milk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Protective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Good health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Fruits, greens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Draw one food for each group.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Food groups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glasses of water a day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colours of food daily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60%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of our body is water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Did you know?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5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Lunch box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Roti, sabzi and fruit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Snacks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Chana instead of chips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Festivals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Sweets in small bites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Real-life examples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5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Healthy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Fruit, sprouts, curd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Energy that lasts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Helps you grow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Junk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Chips, soda, candy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Quick energy, then tired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Bad for teeth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Healthy or junk?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Name two energy foods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Why do we need water?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Pick the healthy snack: chips or banana?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What colours did you eat today?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5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Plate 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Make a paper balanced plate.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Food sort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Sort pictures into groups.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Taste test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Try a new fruit together.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Activity time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Draw your dinner plate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Keep a one-week food chart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Ask family for a healthy recipe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2212779"/>
            <a:ext cx="427921" cy="3959421"/>
          </a:xfrm>
          <a:prstGeom prst="roundRect">
            <a:avLst>
              <a:gd name="adj" fmla="val 890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13104" y="2687909"/>
            <a:ext cx="256753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03066" y="1250424"/>
            <a:ext cx="468627" cy="4921776"/>
          </a:xfrm>
          <a:prstGeom prst="roundRect">
            <a:avLst>
              <a:gd name="adj" fmla="val 813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96792" y="1841038"/>
            <a:ext cx="281176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819318" y="1397126"/>
            <a:ext cx="455569" cy="4775074"/>
          </a:xfrm>
          <a:prstGeom prst="roundRect">
            <a:avLst>
              <a:gd name="adj" fmla="val 8363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910432" y="1970135"/>
            <a:ext cx="273342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322513" y="2936627"/>
            <a:ext cx="508719" cy="3235573"/>
          </a:xfrm>
          <a:prstGeom prst="roundRect">
            <a:avLst>
              <a:gd name="adj" fmla="val 7489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424257" y="3324896"/>
            <a:ext cx="305232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878857" y="2842240"/>
            <a:ext cx="587841" cy="3329960"/>
          </a:xfrm>
          <a:prstGeom prst="roundRect">
            <a:avLst>
              <a:gd name="adj" fmla="val 6481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996425" y="3241835"/>
            <a:ext cx="352704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514323" y="1957965"/>
            <a:ext cx="474946" cy="4214235"/>
          </a:xfrm>
          <a:prstGeom prst="roundRect">
            <a:avLst>
              <a:gd name="adj" fmla="val 8021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609312" y="2463673"/>
            <a:ext cx="284968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036894" y="2452913"/>
            <a:ext cx="431590" cy="3719287"/>
          </a:xfrm>
          <a:prstGeom prst="roundRect">
            <a:avLst>
              <a:gd name="adj" fmla="val 8827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123212" y="2899227"/>
            <a:ext cx="258954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 rot="20760000">
            <a:off x="10611359" y="2743200"/>
            <a:ext cx="548640" cy="3429000"/>
          </a:xfrm>
          <a:prstGeom prst="roundRect">
            <a:avLst>
              <a:gd name="adj" fmla="val 694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61760" y="6172200"/>
            <a:ext cx="5364480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363200" y="685800"/>
            <a:ext cx="975360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Light and Shadows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How light travels and why shadows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Lesson 6 · Light and Shadows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6</a:t>
            </a:r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  <a:cs typeface="+mn-cs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Light comes from sources like the sun and bulbs.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Explain that light travels in straight lines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Classify transparent, translucent and opaque materials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Explain how shadows form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Describe a pinhole camera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6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Light moves in straight lines called rays.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When an opaque object blocks light, a dark area forms behind it — a shadow. Its size depends on the distances between the light, the object and the screen.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Light travels in straight lines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6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Transparent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Lets almost all light through, e.g. glass.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Translucent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Lets some light through, e.g. butter paper.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Opaque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Blocks light completely, e.g. wood.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Key terms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6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Box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Take a small closed box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Pinhole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Make a tiny hole on one side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Screen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Fix tracing paper opposite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Observe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See an upside-down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Make a pinhole camera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Material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Shadow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Glass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Transparent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Very faint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Oiled paper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Translucent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Light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Cardboard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Opaque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Dark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Test your own materials with a torch.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Materials and light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950" b="1" i="0">
                <a:solidFill>
                  <a:schemeClr val="accent1"/>
                </a:solidFill>
                <a:latin typeface="+mj-lt"/>
                <a:cs typeface="+mj-cs"/>
              </a:rPr>
              <a:t>3 lakh km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light travels each second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8 min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for sunlight to reach Earth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700" b="1" i="0">
                <a:solidFill>
                  <a:schemeClr val="accent1"/>
                </a:solidFill>
                <a:latin typeface="+mj-lt"/>
                <a:cs typeface="+mj-cs"/>
              </a:rPr>
              <a:t>Upside down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pinhole camera images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Did you know?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6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Sundials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Shadows tell the time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Shadow puppets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Light and hands tell stories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Eclipses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The Moon's shadow on Earth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Real-life examples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6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Shadow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Always dark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No colour or detail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Light is blocked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Mirror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Colour and detail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Light is reflected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Same way up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Shadow vs mirror image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Why do shadows form?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Name one translucent material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When is your shadow shortest?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Why is a pinhole image upside down?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6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Shadow tracing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Trace a friend's shadow at three times of day.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Material test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Sort objects with a torch.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Pinhole camera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Build one in groups.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Activity time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LESSON 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Draw how a shadow forms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List five opaque objects at home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Write about an eclipse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  <a:cs typeface="+mn-cs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  <a:cs typeface="+mn-cs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  <a:cs typeface="+mj-cs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681">
  <a:themeElements>
    <a:clrScheme name="Morphiq teacher-681">
      <a:dk1>
        <a:srgbClr val="F4F1EA"/>
      </a:dk1>
      <a:lt1>
        <a:srgbClr val="0D1B2A"/>
      </a:lt1>
      <a:dk2>
        <a:srgbClr val="A9B4C2"/>
      </a:dk2>
      <a:lt2>
        <a:srgbClr val="1B2A3D"/>
      </a:lt2>
      <a:accent1>
        <a:srgbClr val="FF6B6B"/>
      </a:accent1>
      <a:accent2>
        <a:srgbClr val="FFD166"/>
      </a:accent2>
      <a:accent3>
        <a:srgbClr val="4ECDC4"/>
      </a:accent3>
      <a:accent4>
        <a:srgbClr val="8D99AE"/>
      </a:accent4>
      <a:accent5>
        <a:srgbClr val="392936"/>
      </a:accent5>
      <a:accent6>
        <a:srgbClr val="323D49"/>
      </a:accent6>
      <a:hlink>
        <a:srgbClr val="FF6B6B"/>
      </a:hlink>
      <a:folHlink>
        <a:srgbClr val="FFD166"/>
      </a:folHlink>
    </a:clrScheme>
    <a:fontScheme name="Morphiq teacher-681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Full Term Teaching Kit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