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CHAI CRAFT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CHAI CRAFT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CHAI CRAFT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CHAI CRAFT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sp>
        <p:nvSpPr>
          <p:cNvPr id="5" name="Oval 4"/>
          <p:cNvSpPr/>
          <p:nvPr/>
        </p:nvSpPr>
        <p:spPr>
          <a:xfrm>
            <a:off x="8007699" y="240807"/>
            <a:ext cx="1773950" cy="1773950"/>
          </a:xfrm>
          <a:prstGeom prst="ellipse">
            <a:avLst/>
          </a:prstGeom>
          <a:solidFill>
            <a:schemeClr val="accent1">
              <a:alpha val="8356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08827" y="2602954"/>
            <a:ext cx="1580786" cy="1580786"/>
          </a:xfrm>
          <a:prstGeom prst="ellipse">
            <a:avLst/>
          </a:prstGeom>
          <a:solidFill>
            <a:schemeClr val="accent2">
              <a:alpha val="5786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228594" y="363720"/>
            <a:ext cx="2073896" cy="2073896"/>
          </a:xfrm>
          <a:prstGeom prst="ellipse">
            <a:avLst/>
          </a:prstGeom>
          <a:solidFill>
            <a:schemeClr val="accent3">
              <a:alpha val="7075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08486" y="1742622"/>
            <a:ext cx="1927767" cy="1927767"/>
          </a:xfrm>
          <a:prstGeom prst="ellipse">
            <a:avLst/>
          </a:prstGeom>
          <a:solidFill>
            <a:schemeClr val="accent4">
              <a:alpha val="5527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45383" y="1504603"/>
            <a:ext cx="1813246" cy="1813246"/>
          </a:xfrm>
          <a:prstGeom prst="ellipse">
            <a:avLst/>
          </a:prstGeom>
          <a:solidFill>
            <a:schemeClr val="accent1">
              <a:alpha val="8276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4"/>
                </a:solidFill>
                <a:latin typeface="+mn-lt"/>
              </a:rPr>
              <a:t>MARKETING PLAN FY 2026–27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Brand &amp; Growth Team   ·   FY 2026–27   ·   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Chai Craft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oundRect">
            <a:avLst>
              <a:gd name="adj" fmla="val 3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42K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Instagram followers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repeat purchase rate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Loved, distinctive blends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word of mouth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8859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Small marketing budget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Limited offline presence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39433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Gifting season demand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Corporate hampers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9433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Big-brand discounts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tea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Riya, 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4"/>
                </a:solidFill>
                <a:latin typeface="+mn-lt"/>
              </a:rPr>
              <a:t>YOUNG PROFESSIONAL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a premium daily ritual at a fair price.</a:t>
            </a:r>
          </a:p>
        </p:txBody>
      </p:sp>
      <p:sp>
        <p:nvSpPr>
          <p:cNvPr id="13" name="Oval 12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Vikram, 38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4"/>
                </a:solidFill>
                <a:latin typeface="+mn-lt"/>
              </a:rPr>
              <a:t>GIFT BUYER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elegant festive gifts that arrive on time.</a:t>
            </a:r>
          </a:p>
        </p:txBody>
      </p:sp>
      <p:sp>
        <p:nvSpPr>
          <p:cNvPr id="21" name="Oval 20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Neha, 31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4"/>
                </a:solidFill>
                <a:latin typeface="+mn-lt"/>
              </a:rPr>
              <a:t>WELLNESS SEEKER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Prefers herbal, low-sugar options.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Every cup tells the story of the garden it came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Triple reach in our three cities.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Conversion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Lift online conversion to 2.5%.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 repeat purchases to 25%.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28117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354711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428244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50177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9" name="Chevron 8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7" name="Chevron 16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9">
  <a:themeElements>
    <a:clrScheme name="Morphiq marketing-9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marketing-9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 Craft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